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32"/>
  </p:notesMasterIdLst>
  <p:handoutMasterIdLst>
    <p:handoutMasterId r:id="rId33"/>
  </p:handoutMasterIdLst>
  <p:sldIdLst>
    <p:sldId id="277" r:id="rId2"/>
    <p:sldId id="256" r:id="rId3"/>
    <p:sldId id="278" r:id="rId4"/>
    <p:sldId id="279" r:id="rId5"/>
    <p:sldId id="280" r:id="rId6"/>
    <p:sldId id="281" r:id="rId7"/>
    <p:sldId id="282" r:id="rId8"/>
    <p:sldId id="309" r:id="rId9"/>
    <p:sldId id="284" r:id="rId10"/>
    <p:sldId id="285" r:id="rId11"/>
    <p:sldId id="283" r:id="rId12"/>
    <p:sldId id="291" r:id="rId13"/>
    <p:sldId id="292" r:id="rId14"/>
    <p:sldId id="293" r:id="rId15"/>
    <p:sldId id="289" r:id="rId16"/>
    <p:sldId id="286" r:id="rId17"/>
    <p:sldId id="295" r:id="rId18"/>
    <p:sldId id="294" r:id="rId19"/>
    <p:sldId id="288" r:id="rId20"/>
    <p:sldId id="287" r:id="rId21"/>
    <p:sldId id="290" r:id="rId22"/>
    <p:sldId id="296" r:id="rId23"/>
    <p:sldId id="298" r:id="rId24"/>
    <p:sldId id="299" r:id="rId25"/>
    <p:sldId id="302" r:id="rId26"/>
    <p:sldId id="300" r:id="rId27"/>
    <p:sldId id="301" r:id="rId28"/>
    <p:sldId id="303" r:id="rId29"/>
    <p:sldId id="304" r:id="rId30"/>
    <p:sldId id="305" r:id="rId31"/>
  </p:sldIdLst>
  <p:sldSz cx="9144000" cy="6858000" type="screen4x3"/>
  <p:notesSz cx="6858000" cy="9144000"/>
  <p:defaultTextStyle>
    <a:defPPr>
      <a:defRPr lang="en-US"/>
    </a:defPPr>
    <a:lvl1pPr algn="l" rtl="0" fontAlgn="base">
      <a:lnSpc>
        <a:spcPct val="80000"/>
      </a:lnSpc>
      <a:spcBef>
        <a:spcPct val="20000"/>
      </a:spcBef>
      <a:spcAft>
        <a:spcPct val="0"/>
      </a:spcAft>
      <a:buFont typeface="Arial" pitchFamily="34" charset="0"/>
      <a:defRPr kern="1200">
        <a:solidFill>
          <a:schemeClr val="tx1"/>
        </a:solidFill>
        <a:latin typeface="Times New Roman" pitchFamily="18" charset="0"/>
        <a:ea typeface="+mn-ea"/>
        <a:cs typeface="+mn-cs"/>
      </a:defRPr>
    </a:lvl1pPr>
    <a:lvl2pPr marL="457200" algn="l" rtl="0" fontAlgn="base">
      <a:lnSpc>
        <a:spcPct val="80000"/>
      </a:lnSpc>
      <a:spcBef>
        <a:spcPct val="20000"/>
      </a:spcBef>
      <a:spcAft>
        <a:spcPct val="0"/>
      </a:spcAft>
      <a:buFont typeface="Arial" pitchFamily="34" charset="0"/>
      <a:defRPr kern="1200">
        <a:solidFill>
          <a:schemeClr val="tx1"/>
        </a:solidFill>
        <a:latin typeface="Times New Roman" pitchFamily="18" charset="0"/>
        <a:ea typeface="+mn-ea"/>
        <a:cs typeface="+mn-cs"/>
      </a:defRPr>
    </a:lvl2pPr>
    <a:lvl3pPr marL="914400" algn="l" rtl="0" fontAlgn="base">
      <a:lnSpc>
        <a:spcPct val="80000"/>
      </a:lnSpc>
      <a:spcBef>
        <a:spcPct val="20000"/>
      </a:spcBef>
      <a:spcAft>
        <a:spcPct val="0"/>
      </a:spcAft>
      <a:buFont typeface="Arial" pitchFamily="34" charset="0"/>
      <a:defRPr kern="1200">
        <a:solidFill>
          <a:schemeClr val="tx1"/>
        </a:solidFill>
        <a:latin typeface="Times New Roman" pitchFamily="18" charset="0"/>
        <a:ea typeface="+mn-ea"/>
        <a:cs typeface="+mn-cs"/>
      </a:defRPr>
    </a:lvl3pPr>
    <a:lvl4pPr marL="1371600" algn="l" rtl="0" fontAlgn="base">
      <a:lnSpc>
        <a:spcPct val="80000"/>
      </a:lnSpc>
      <a:spcBef>
        <a:spcPct val="20000"/>
      </a:spcBef>
      <a:spcAft>
        <a:spcPct val="0"/>
      </a:spcAft>
      <a:buFont typeface="Arial" pitchFamily="34" charset="0"/>
      <a:defRPr kern="1200">
        <a:solidFill>
          <a:schemeClr val="tx1"/>
        </a:solidFill>
        <a:latin typeface="Times New Roman" pitchFamily="18" charset="0"/>
        <a:ea typeface="+mn-ea"/>
        <a:cs typeface="+mn-cs"/>
      </a:defRPr>
    </a:lvl4pPr>
    <a:lvl5pPr marL="1828800" algn="l" rtl="0" fontAlgn="base">
      <a:lnSpc>
        <a:spcPct val="80000"/>
      </a:lnSpc>
      <a:spcBef>
        <a:spcPct val="20000"/>
      </a:spcBef>
      <a:spcAft>
        <a:spcPct val="0"/>
      </a:spcAft>
      <a:buFont typeface="Arial" pitchFamily="34" charset="0"/>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bg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a:srgbClr val="FF0000"/>
    <a:srgbClr val="CCECFF"/>
    <a:srgbClr val="FFFF99"/>
    <a:srgbClr val="FFFF66"/>
    <a:srgbClr val="9966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86" autoAdjust="0"/>
    <p:restoredTop sz="99628" autoAdjust="0"/>
  </p:normalViewPr>
  <p:slideViewPr>
    <p:cSldViewPr snapToGrid="0">
      <p:cViewPr>
        <p:scale>
          <a:sx n="110" d="100"/>
          <a:sy n="110" d="100"/>
        </p:scale>
        <p:origin x="-1746" y="-5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eaLnBrk="0" hangingPunct="0">
              <a:lnSpc>
                <a:spcPct val="100000"/>
              </a:lnSpc>
              <a:spcBef>
                <a:spcPct val="0"/>
              </a:spcBef>
              <a:buFontTx/>
              <a:buNone/>
              <a:defRPr sz="1000" i="1">
                <a:latin typeface="Arial" charset="0"/>
              </a:defRPr>
            </a:lvl1pPr>
          </a:lstStyle>
          <a:p>
            <a:pPr>
              <a:defRPr/>
            </a:pPr>
            <a:endParaRPr lang="en-US"/>
          </a:p>
        </p:txBody>
      </p:sp>
      <p:sp>
        <p:nvSpPr>
          <p:cNvPr id="409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eaLnBrk="0" hangingPunct="0">
              <a:lnSpc>
                <a:spcPct val="100000"/>
              </a:lnSpc>
              <a:spcBef>
                <a:spcPct val="0"/>
              </a:spcBef>
              <a:buFontTx/>
              <a:buNone/>
              <a:defRPr sz="1000" i="1">
                <a:latin typeface="Arial" charset="0"/>
              </a:defRPr>
            </a:lvl1pPr>
          </a:lstStyle>
          <a:p>
            <a:pPr>
              <a:defRPr/>
            </a:pPr>
            <a:fld id="{FCB70D7C-1E96-44B8-924C-EB6A69D2C067}" type="datetime1">
              <a:rPr lang="en-US"/>
              <a:pPr>
                <a:defRPr/>
              </a:pPr>
              <a:t>11/13/2014</a:t>
            </a:fld>
            <a:endParaRPr lang="en-US"/>
          </a:p>
        </p:txBody>
      </p:sp>
      <p:sp>
        <p:nvSpPr>
          <p:cNvPr id="410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eaLnBrk="0" hangingPunct="0">
              <a:lnSpc>
                <a:spcPct val="100000"/>
              </a:lnSpc>
              <a:spcBef>
                <a:spcPct val="0"/>
              </a:spcBef>
              <a:buFontTx/>
              <a:buNone/>
              <a:defRPr sz="1000" i="1">
                <a:latin typeface="Arial" charset="0"/>
              </a:defRPr>
            </a:lvl1pPr>
          </a:lstStyle>
          <a:p>
            <a:pPr>
              <a:defRPr/>
            </a:pPr>
            <a:endParaRPr lang="en-US"/>
          </a:p>
        </p:txBody>
      </p:sp>
      <p:sp>
        <p:nvSpPr>
          <p:cNvPr id="410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eaLnBrk="0" hangingPunct="0">
              <a:lnSpc>
                <a:spcPct val="100000"/>
              </a:lnSpc>
              <a:spcBef>
                <a:spcPct val="0"/>
              </a:spcBef>
              <a:buFontTx/>
              <a:buNone/>
              <a:defRPr sz="1000" i="1">
                <a:latin typeface="Arial" charset="0"/>
              </a:defRPr>
            </a:lvl1pPr>
          </a:lstStyle>
          <a:p>
            <a:pPr>
              <a:defRPr/>
            </a:pPr>
            <a:fld id="{58E0C623-8C37-4DB8-917D-4F9F55B5CC9A}" type="slidenum">
              <a:rPr lang="en-US"/>
              <a:pPr>
                <a:defRPr/>
              </a:pPr>
              <a:t>‹#›</a:t>
            </a:fld>
            <a:endParaRPr lang="en-US"/>
          </a:p>
        </p:txBody>
      </p:sp>
      <p:sp>
        <p:nvSpPr>
          <p:cNvPr id="4102" name="Rectangle 6"/>
          <p:cNvSpPr>
            <a:spLocks noChangeArrowheads="1"/>
          </p:cNvSpPr>
          <p:nvPr/>
        </p:nvSpPr>
        <p:spPr bwMode="auto">
          <a:xfrm>
            <a:off x="6388100" y="8748713"/>
            <a:ext cx="401638" cy="304800"/>
          </a:xfrm>
          <a:prstGeom prst="rect">
            <a:avLst/>
          </a:prstGeom>
          <a:noFill/>
          <a:ln w="9525">
            <a:noFill/>
            <a:miter lim="800000"/>
            <a:headEnd/>
            <a:tailEnd/>
          </a:ln>
          <a:effectLst/>
        </p:spPr>
        <p:txBody>
          <a:bodyPr wrap="none" lIns="92075" tIns="46038" rIns="92075" bIns="46038" anchor="ctr">
            <a:spAutoFit/>
          </a:bodyPr>
          <a:lstStyle/>
          <a:p>
            <a:pPr algn="r" eaLnBrk="0" hangingPunct="0">
              <a:lnSpc>
                <a:spcPct val="100000"/>
              </a:lnSpc>
              <a:spcBef>
                <a:spcPct val="0"/>
              </a:spcBef>
              <a:buFontTx/>
              <a:buNone/>
              <a:defRPr/>
            </a:pPr>
            <a:fld id="{A8D7CD4E-EC31-48EC-A9FA-CFF13B78AAB2}" type="slidenum">
              <a:rPr lang="en-US" sz="1400">
                <a:latin typeface="Arial" charset="0"/>
              </a:rPr>
              <a:pPr algn="r" eaLnBrk="0" hangingPunct="0">
                <a:lnSpc>
                  <a:spcPct val="100000"/>
                </a:lnSpc>
                <a:spcBef>
                  <a:spcPct val="0"/>
                </a:spcBef>
                <a:buFontTx/>
                <a:buNone/>
                <a:defRPr/>
              </a:pPr>
              <a:t>‹#›</a:t>
            </a:fld>
            <a:endParaRPr lang="en-US" sz="1400">
              <a:latin typeface="Arial" charset="0"/>
            </a:endParaRPr>
          </a:p>
        </p:txBody>
      </p:sp>
    </p:spTree>
    <p:extLst>
      <p:ext uri="{BB962C8B-B14F-4D97-AF65-F5344CB8AC3E}">
        <p14:creationId xmlns:p14="http://schemas.microsoft.com/office/powerpoint/2010/main" val="4439802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eaLnBrk="0" hangingPunct="0">
              <a:lnSpc>
                <a:spcPct val="100000"/>
              </a:lnSpc>
              <a:spcBef>
                <a:spcPct val="0"/>
              </a:spcBef>
              <a:buFontTx/>
              <a:buNone/>
              <a:defRPr sz="1000" i="1">
                <a:latin typeface="Times New Roman" pitchFamily="18" charset="0"/>
              </a:defRPr>
            </a:lvl1pPr>
          </a:lstStyle>
          <a:p>
            <a:pPr>
              <a:defRPr/>
            </a:pPr>
            <a:endParaRPr lang="en-US"/>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eaLnBrk="0" hangingPunct="0">
              <a:lnSpc>
                <a:spcPct val="100000"/>
              </a:lnSpc>
              <a:spcBef>
                <a:spcPct val="0"/>
              </a:spcBef>
              <a:buFontTx/>
              <a:buNone/>
              <a:defRPr sz="1000" i="1">
                <a:latin typeface="Times New Roman" pitchFamily="18" charset="0"/>
              </a:defRPr>
            </a:lvl1pPr>
          </a:lstStyle>
          <a:p>
            <a:pPr>
              <a:defRPr/>
            </a:pPr>
            <a:fld id="{DD29D093-BDE2-4BAF-93FE-2343295EF2A3}" type="datetime1">
              <a:rPr lang="en-US"/>
              <a:pPr>
                <a:defRPr/>
              </a:pPr>
              <a:t>11/13/2014</a:t>
            </a:fld>
            <a:endParaRPr lang="en-US"/>
          </a:p>
        </p:txBody>
      </p:sp>
      <p:sp>
        <p:nvSpPr>
          <p:cNvPr id="2052" name="Rectangle 4"/>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eaLnBrk="0" hangingPunct="0">
              <a:lnSpc>
                <a:spcPct val="100000"/>
              </a:lnSpc>
              <a:spcBef>
                <a:spcPct val="0"/>
              </a:spcBef>
              <a:buFontTx/>
              <a:buNone/>
              <a:defRPr sz="1000" i="1">
                <a:latin typeface="Times New Roman" pitchFamily="18" charset="0"/>
              </a:defRPr>
            </a:lvl1pPr>
          </a:lstStyle>
          <a:p>
            <a:pPr>
              <a:defRPr/>
            </a:pPr>
            <a:endParaRPr lang="en-US"/>
          </a:p>
        </p:txBody>
      </p:sp>
      <p:sp>
        <p:nvSpPr>
          <p:cNvPr id="2053" name="Rectangle 5"/>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eaLnBrk="0" hangingPunct="0">
              <a:lnSpc>
                <a:spcPct val="100000"/>
              </a:lnSpc>
              <a:spcBef>
                <a:spcPct val="0"/>
              </a:spcBef>
              <a:buFontTx/>
              <a:buNone/>
              <a:defRPr sz="1000" i="1">
                <a:latin typeface="Times New Roman" charset="0"/>
              </a:defRPr>
            </a:lvl1pPr>
          </a:lstStyle>
          <a:p>
            <a:pPr>
              <a:defRPr/>
            </a:pPr>
            <a:fld id="{9A46273B-4249-40EB-A452-FAD712FB97EB}" type="slidenum">
              <a:rPr lang="en-US"/>
              <a:pPr>
                <a:defRPr/>
              </a:pPr>
              <a:t>‹#›</a:t>
            </a:fld>
            <a:endParaRPr lang="en-US"/>
          </a:p>
        </p:txBody>
      </p:sp>
      <p:sp>
        <p:nvSpPr>
          <p:cNvPr id="2054" name="Rectangle 6"/>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noProof="0" smtClean="0"/>
              <a:t>Click to edit Master notes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3799" name="Rectangle 7"/>
          <p:cNvSpPr>
            <a:spLocks noGrp="1" noRot="1" noChangeAspect="1" noChangeArrowheads="1" noTextEdit="1"/>
          </p:cNvSpPr>
          <p:nvPr>
            <p:ph type="sldImg" idx="2"/>
          </p:nvPr>
        </p:nvSpPr>
        <p:spPr bwMode="auto">
          <a:xfrm>
            <a:off x="1149350" y="692150"/>
            <a:ext cx="4559300" cy="3416300"/>
          </a:xfrm>
          <a:prstGeom prst="rect">
            <a:avLst/>
          </a:prstGeom>
          <a:noFill/>
          <a:ln w="12700">
            <a:solidFill>
              <a:schemeClr val="tx1"/>
            </a:solidFill>
            <a:miter lim="800000"/>
            <a:headEnd/>
            <a:tailEnd/>
          </a:ln>
        </p:spPr>
      </p:sp>
      <p:sp>
        <p:nvSpPr>
          <p:cNvPr id="2056" name="Rectangle 8"/>
          <p:cNvSpPr>
            <a:spLocks noChangeArrowheads="1"/>
          </p:cNvSpPr>
          <p:nvPr/>
        </p:nvSpPr>
        <p:spPr bwMode="auto">
          <a:xfrm>
            <a:off x="6388100" y="8748713"/>
            <a:ext cx="401638" cy="304800"/>
          </a:xfrm>
          <a:prstGeom prst="rect">
            <a:avLst/>
          </a:prstGeom>
          <a:noFill/>
          <a:ln w="9525">
            <a:noFill/>
            <a:miter lim="800000"/>
            <a:headEnd/>
            <a:tailEnd/>
          </a:ln>
          <a:effectLst/>
        </p:spPr>
        <p:txBody>
          <a:bodyPr wrap="none" lIns="92075" tIns="46038" rIns="92075" bIns="46038" anchor="ctr">
            <a:spAutoFit/>
          </a:bodyPr>
          <a:lstStyle/>
          <a:p>
            <a:pPr algn="r" eaLnBrk="0" hangingPunct="0">
              <a:lnSpc>
                <a:spcPct val="100000"/>
              </a:lnSpc>
              <a:spcBef>
                <a:spcPct val="0"/>
              </a:spcBef>
              <a:buFontTx/>
              <a:buNone/>
              <a:defRPr/>
            </a:pPr>
            <a:fld id="{401954CC-DC04-45C0-BB99-86CE1F9FA76C}" type="slidenum">
              <a:rPr lang="en-US" sz="1400">
                <a:latin typeface="Arial" charset="0"/>
              </a:rPr>
              <a:pPr algn="r" eaLnBrk="0" hangingPunct="0">
                <a:lnSpc>
                  <a:spcPct val="100000"/>
                </a:lnSpc>
                <a:spcBef>
                  <a:spcPct val="0"/>
                </a:spcBef>
                <a:buFontTx/>
                <a:buNone/>
                <a:defRPr/>
              </a:pPr>
              <a:t>‹#›</a:t>
            </a:fld>
            <a:endParaRPr lang="en-US" sz="1400">
              <a:latin typeface="Arial" charset="0"/>
            </a:endParaRPr>
          </a:p>
        </p:txBody>
      </p:sp>
    </p:spTree>
    <p:extLst>
      <p:ext uri="{BB962C8B-B14F-4D97-AF65-F5344CB8AC3E}">
        <p14:creationId xmlns:p14="http://schemas.microsoft.com/office/powerpoint/2010/main" val="29869309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p:cNvSpPr>
            <a:spLocks noGrp="1" noChangeArrowheads="1"/>
          </p:cNvSpPr>
          <p:nvPr>
            <p:ph type="sldNum" sz="quarter" idx="5"/>
          </p:nvPr>
        </p:nvSpPr>
        <p:spPr>
          <a:noFill/>
        </p:spPr>
        <p:txBody>
          <a:bodyPr/>
          <a:lstStyle/>
          <a:p>
            <a:fld id="{A8B12E51-A8B9-4F47-AD0B-56CF83D9C61F}" type="slidenum">
              <a:rPr lang="en-US" smtClean="0">
                <a:latin typeface="Times New Roman" pitchFamily="18" charset="0"/>
              </a:rPr>
              <a:pPr/>
              <a:t>1</a:t>
            </a:fld>
            <a:endParaRPr lang="en-US" smtClean="0">
              <a:latin typeface="Times New Roman" pitchFamily="18" charset="0"/>
            </a:endParaRPr>
          </a:p>
        </p:txBody>
      </p:sp>
      <p:sp>
        <p:nvSpPr>
          <p:cNvPr id="3481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54C23EE2-384A-4455-BF42-B4E2060BD60C}" type="slidenum">
              <a:rPr lang="en-US" sz="1000" i="1"/>
              <a:pPr algn="r" eaLnBrk="0" hangingPunct="0">
                <a:lnSpc>
                  <a:spcPct val="100000"/>
                </a:lnSpc>
                <a:spcBef>
                  <a:spcPct val="0"/>
                </a:spcBef>
                <a:buFontTx/>
                <a:buNone/>
              </a:pPr>
              <a:t>1</a:t>
            </a:fld>
            <a:endParaRPr lang="en-US" sz="1000" i="1"/>
          </a:p>
        </p:txBody>
      </p:sp>
      <p:sp>
        <p:nvSpPr>
          <p:cNvPr id="34820" name="Rectangle 2"/>
          <p:cNvSpPr>
            <a:spLocks noGrp="1" noRot="1" noChangeAspect="1" noChangeArrowheads="1" noTextEdit="1"/>
          </p:cNvSpPr>
          <p:nvPr>
            <p:ph type="sldImg"/>
          </p:nvPr>
        </p:nvSpPr>
        <p:spPr>
          <a:xfrm>
            <a:off x="1150938" y="692150"/>
            <a:ext cx="4556125" cy="3416300"/>
          </a:xfrm>
          <a:ln cap="flat"/>
        </p:spPr>
      </p:sp>
      <p:sp>
        <p:nvSpPr>
          <p:cNvPr id="3482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noChangeArrowheads="1"/>
          </p:cNvSpPr>
          <p:nvPr>
            <p:ph type="sldNum" sz="quarter" idx="5"/>
          </p:nvPr>
        </p:nvSpPr>
        <p:spPr>
          <a:noFill/>
        </p:spPr>
        <p:txBody>
          <a:bodyPr/>
          <a:lstStyle/>
          <a:p>
            <a:fld id="{7A11DBE8-7367-4785-8FAC-8BFFA237F5FF}" type="slidenum">
              <a:rPr lang="en-US" smtClean="0">
                <a:latin typeface="Times New Roman" pitchFamily="18" charset="0"/>
              </a:rPr>
              <a:pPr/>
              <a:t>10</a:t>
            </a:fld>
            <a:endParaRPr lang="en-US" smtClean="0">
              <a:latin typeface="Times New Roman" pitchFamily="18" charset="0"/>
            </a:endParaRPr>
          </a:p>
        </p:txBody>
      </p:sp>
      <p:sp>
        <p:nvSpPr>
          <p:cNvPr id="44035"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29072BDB-CDC1-4D95-8201-EAD88AA7B4C5}" type="slidenum">
              <a:rPr lang="en-US" sz="1000" i="1"/>
              <a:pPr algn="r" eaLnBrk="0" hangingPunct="0">
                <a:lnSpc>
                  <a:spcPct val="100000"/>
                </a:lnSpc>
                <a:spcBef>
                  <a:spcPct val="0"/>
                </a:spcBef>
                <a:buFontTx/>
                <a:buNone/>
              </a:pPr>
              <a:t>10</a:t>
            </a:fld>
            <a:endParaRPr lang="en-US" sz="1000" i="1"/>
          </a:p>
        </p:txBody>
      </p:sp>
      <p:sp>
        <p:nvSpPr>
          <p:cNvPr id="44036" name="Rectangle 2"/>
          <p:cNvSpPr>
            <a:spLocks noGrp="1" noRot="1" noChangeAspect="1" noChangeArrowheads="1" noTextEdit="1"/>
          </p:cNvSpPr>
          <p:nvPr>
            <p:ph type="sldImg"/>
          </p:nvPr>
        </p:nvSpPr>
        <p:spPr>
          <a:xfrm>
            <a:off x="1150938" y="692150"/>
            <a:ext cx="4556125" cy="3416300"/>
          </a:xfrm>
          <a:ln cap="flat"/>
        </p:spPr>
      </p:sp>
      <p:sp>
        <p:nvSpPr>
          <p:cNvPr id="44037"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Grp="1" noChangeArrowheads="1"/>
          </p:cNvSpPr>
          <p:nvPr>
            <p:ph type="sldNum" sz="quarter" idx="5"/>
          </p:nvPr>
        </p:nvSpPr>
        <p:spPr>
          <a:noFill/>
        </p:spPr>
        <p:txBody>
          <a:bodyPr/>
          <a:lstStyle/>
          <a:p>
            <a:fld id="{7CD7AE8E-CD27-4D8B-9593-8782453F40AA}" type="slidenum">
              <a:rPr lang="en-US" smtClean="0">
                <a:latin typeface="Times New Roman" pitchFamily="18" charset="0"/>
              </a:rPr>
              <a:pPr/>
              <a:t>11</a:t>
            </a:fld>
            <a:endParaRPr lang="en-US" smtClean="0">
              <a:latin typeface="Times New Roman" pitchFamily="18" charset="0"/>
            </a:endParaRPr>
          </a:p>
        </p:txBody>
      </p:sp>
      <p:sp>
        <p:nvSpPr>
          <p:cNvPr id="4505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07BC061B-445F-4C87-9F48-B968B3197AD8}" type="slidenum">
              <a:rPr lang="en-US" sz="1000" i="1"/>
              <a:pPr algn="r" eaLnBrk="0" hangingPunct="0">
                <a:lnSpc>
                  <a:spcPct val="100000"/>
                </a:lnSpc>
                <a:spcBef>
                  <a:spcPct val="0"/>
                </a:spcBef>
                <a:buFontTx/>
                <a:buNone/>
              </a:pPr>
              <a:t>11</a:t>
            </a:fld>
            <a:endParaRPr lang="en-US" sz="1000" i="1"/>
          </a:p>
        </p:txBody>
      </p:sp>
      <p:sp>
        <p:nvSpPr>
          <p:cNvPr id="45060" name="Rectangle 2"/>
          <p:cNvSpPr>
            <a:spLocks noGrp="1" noRot="1" noChangeAspect="1" noChangeArrowheads="1" noTextEdit="1"/>
          </p:cNvSpPr>
          <p:nvPr>
            <p:ph type="sldImg"/>
          </p:nvPr>
        </p:nvSpPr>
        <p:spPr>
          <a:xfrm>
            <a:off x="1150938" y="692150"/>
            <a:ext cx="4556125" cy="3416300"/>
          </a:xfrm>
          <a:ln cap="flat"/>
        </p:spPr>
      </p:sp>
      <p:sp>
        <p:nvSpPr>
          <p:cNvPr id="4506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p:cNvSpPr>
            <a:spLocks noGrp="1" noChangeArrowheads="1"/>
          </p:cNvSpPr>
          <p:nvPr>
            <p:ph type="sldNum" sz="quarter" idx="5"/>
          </p:nvPr>
        </p:nvSpPr>
        <p:spPr>
          <a:noFill/>
        </p:spPr>
        <p:txBody>
          <a:bodyPr/>
          <a:lstStyle/>
          <a:p>
            <a:fld id="{7187B317-ECCF-4C25-B595-2D326730C657}" type="slidenum">
              <a:rPr lang="en-US" smtClean="0">
                <a:latin typeface="Times New Roman" pitchFamily="18" charset="0"/>
              </a:rPr>
              <a:pPr/>
              <a:t>12</a:t>
            </a:fld>
            <a:endParaRPr lang="en-US" smtClean="0">
              <a:latin typeface="Times New Roman" pitchFamily="18" charset="0"/>
            </a:endParaRPr>
          </a:p>
        </p:txBody>
      </p:sp>
      <p:sp>
        <p:nvSpPr>
          <p:cNvPr id="46083"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93CBA6A1-B7A7-41CF-8904-AAB38447D79C}" type="slidenum">
              <a:rPr lang="en-US" sz="1000" i="1"/>
              <a:pPr algn="r" eaLnBrk="0" hangingPunct="0">
                <a:lnSpc>
                  <a:spcPct val="100000"/>
                </a:lnSpc>
                <a:spcBef>
                  <a:spcPct val="0"/>
                </a:spcBef>
                <a:buFontTx/>
                <a:buNone/>
              </a:pPr>
              <a:t>12</a:t>
            </a:fld>
            <a:endParaRPr lang="en-US" sz="1000" i="1"/>
          </a:p>
        </p:txBody>
      </p:sp>
      <p:sp>
        <p:nvSpPr>
          <p:cNvPr id="46084" name="Rectangle 2"/>
          <p:cNvSpPr>
            <a:spLocks noGrp="1" noRot="1" noChangeAspect="1" noChangeArrowheads="1" noTextEdit="1"/>
          </p:cNvSpPr>
          <p:nvPr>
            <p:ph type="sldImg"/>
          </p:nvPr>
        </p:nvSpPr>
        <p:spPr>
          <a:xfrm>
            <a:off x="1150938" y="692150"/>
            <a:ext cx="4556125" cy="3416300"/>
          </a:xfrm>
          <a:ln cap="flat"/>
        </p:spPr>
      </p:sp>
      <p:sp>
        <p:nvSpPr>
          <p:cNvPr id="4608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8166EE65-80B9-4CCB-90E1-A49A68ECF75F}" type="slidenum">
              <a:rPr lang="en-US" smtClean="0">
                <a:latin typeface="Times New Roman" pitchFamily="18" charset="0"/>
              </a:rPr>
              <a:pPr/>
              <a:t>13</a:t>
            </a:fld>
            <a:endParaRPr lang="en-US" smtClean="0">
              <a:latin typeface="Times New Roman" pitchFamily="18" charset="0"/>
            </a:endParaRPr>
          </a:p>
        </p:txBody>
      </p:sp>
      <p:sp>
        <p:nvSpPr>
          <p:cNvPr id="4710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1D9E68EB-95C5-4071-AE5C-4E34678BA43B}" type="slidenum">
              <a:rPr lang="en-US" sz="1000" i="1"/>
              <a:pPr algn="r" eaLnBrk="0" hangingPunct="0">
                <a:lnSpc>
                  <a:spcPct val="100000"/>
                </a:lnSpc>
                <a:spcBef>
                  <a:spcPct val="0"/>
                </a:spcBef>
                <a:buFontTx/>
                <a:buNone/>
              </a:pPr>
              <a:t>13</a:t>
            </a:fld>
            <a:endParaRPr lang="en-US" sz="1000" i="1"/>
          </a:p>
        </p:txBody>
      </p:sp>
      <p:sp>
        <p:nvSpPr>
          <p:cNvPr id="47108" name="Rectangle 2"/>
          <p:cNvSpPr>
            <a:spLocks noGrp="1" noRot="1" noChangeAspect="1" noChangeArrowheads="1" noTextEdit="1"/>
          </p:cNvSpPr>
          <p:nvPr>
            <p:ph type="sldImg"/>
          </p:nvPr>
        </p:nvSpPr>
        <p:spPr>
          <a:xfrm>
            <a:off x="1150938" y="692150"/>
            <a:ext cx="4556125" cy="3416300"/>
          </a:xfrm>
          <a:ln cap="flat"/>
        </p:spPr>
      </p:sp>
      <p:sp>
        <p:nvSpPr>
          <p:cNvPr id="4710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Grp="1" noChangeArrowheads="1"/>
          </p:cNvSpPr>
          <p:nvPr>
            <p:ph type="sldNum" sz="quarter" idx="5"/>
          </p:nvPr>
        </p:nvSpPr>
        <p:spPr>
          <a:noFill/>
        </p:spPr>
        <p:txBody>
          <a:bodyPr/>
          <a:lstStyle/>
          <a:p>
            <a:fld id="{0ED1A76B-2DAD-46B1-BA9A-3CDCFAFDB773}" type="slidenum">
              <a:rPr lang="en-US" smtClean="0">
                <a:latin typeface="Times New Roman" pitchFamily="18" charset="0"/>
              </a:rPr>
              <a:pPr/>
              <a:t>14</a:t>
            </a:fld>
            <a:endParaRPr lang="en-US" smtClean="0">
              <a:latin typeface="Times New Roman" pitchFamily="18" charset="0"/>
            </a:endParaRPr>
          </a:p>
        </p:txBody>
      </p:sp>
      <p:sp>
        <p:nvSpPr>
          <p:cNvPr id="48131"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864395C4-D59D-4285-96CF-E50C73957C6C}" type="slidenum">
              <a:rPr lang="en-US" sz="1000" i="1"/>
              <a:pPr algn="r" eaLnBrk="0" hangingPunct="0">
                <a:lnSpc>
                  <a:spcPct val="100000"/>
                </a:lnSpc>
                <a:spcBef>
                  <a:spcPct val="0"/>
                </a:spcBef>
                <a:buFontTx/>
                <a:buNone/>
              </a:pPr>
              <a:t>14</a:t>
            </a:fld>
            <a:endParaRPr lang="en-US" sz="1000" i="1"/>
          </a:p>
        </p:txBody>
      </p:sp>
      <p:sp>
        <p:nvSpPr>
          <p:cNvPr id="48132" name="Rectangle 2"/>
          <p:cNvSpPr>
            <a:spLocks noGrp="1" noRot="1" noChangeAspect="1" noChangeArrowheads="1" noTextEdit="1"/>
          </p:cNvSpPr>
          <p:nvPr>
            <p:ph type="sldImg"/>
          </p:nvPr>
        </p:nvSpPr>
        <p:spPr>
          <a:xfrm>
            <a:off x="1150938" y="692150"/>
            <a:ext cx="4556125" cy="3416300"/>
          </a:xfrm>
          <a:ln cap="flat"/>
        </p:spPr>
      </p:sp>
      <p:sp>
        <p:nvSpPr>
          <p:cNvPr id="48133"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4C2A921C-6DCF-4F50-9345-446BD7EED290}" type="slidenum">
              <a:rPr lang="en-US" sz="1000" i="1"/>
              <a:pPr algn="r" eaLnBrk="0" hangingPunct="0">
                <a:lnSpc>
                  <a:spcPct val="100000"/>
                </a:lnSpc>
                <a:spcBef>
                  <a:spcPct val="0"/>
                </a:spcBef>
                <a:buFontTx/>
                <a:buNone/>
              </a:pPr>
              <a:t>15</a:t>
            </a:fld>
            <a:endParaRPr lang="en-US" sz="1000" i="1"/>
          </a:p>
        </p:txBody>
      </p:sp>
      <p:sp>
        <p:nvSpPr>
          <p:cNvPr id="49155"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26FC0635-4C13-464E-965E-D47B4BA9B575}" type="slidenum">
              <a:rPr lang="en-US" sz="1000" i="1"/>
              <a:pPr algn="r" eaLnBrk="0" hangingPunct="0">
                <a:lnSpc>
                  <a:spcPct val="100000"/>
                </a:lnSpc>
                <a:spcBef>
                  <a:spcPct val="0"/>
                </a:spcBef>
                <a:buFontTx/>
                <a:buNone/>
              </a:pPr>
              <a:t>15</a:t>
            </a:fld>
            <a:endParaRPr lang="en-US" sz="1000" i="1"/>
          </a:p>
        </p:txBody>
      </p:sp>
      <p:sp>
        <p:nvSpPr>
          <p:cNvPr id="49156" name="Rectangle 2"/>
          <p:cNvSpPr>
            <a:spLocks noGrp="1" noRot="1" noChangeAspect="1" noChangeArrowheads="1" noTextEdit="1"/>
          </p:cNvSpPr>
          <p:nvPr>
            <p:ph type="sldImg"/>
          </p:nvPr>
        </p:nvSpPr>
        <p:spPr>
          <a:xfrm>
            <a:off x="1150938" y="692150"/>
            <a:ext cx="4556125" cy="3416300"/>
          </a:xfrm>
          <a:ln cap="flat"/>
        </p:spPr>
      </p:sp>
      <p:sp>
        <p:nvSpPr>
          <p:cNvPr id="49157"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566CA8AB-0322-4E1C-BA0C-0A9E362D0054}" type="slidenum">
              <a:rPr lang="en-US" sz="1000" i="1"/>
              <a:pPr algn="r" eaLnBrk="0" hangingPunct="0">
                <a:lnSpc>
                  <a:spcPct val="100000"/>
                </a:lnSpc>
                <a:spcBef>
                  <a:spcPct val="0"/>
                </a:spcBef>
                <a:buFontTx/>
                <a:buNone/>
              </a:pPr>
              <a:t>16</a:t>
            </a:fld>
            <a:endParaRPr lang="en-US" sz="1000" i="1"/>
          </a:p>
        </p:txBody>
      </p:sp>
      <p:sp>
        <p:nvSpPr>
          <p:cNvPr id="5017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C1111C83-3CF4-4690-889F-1C6EF23A6C87}" type="slidenum">
              <a:rPr lang="en-US" sz="1000" i="1"/>
              <a:pPr algn="r" eaLnBrk="0" hangingPunct="0">
                <a:lnSpc>
                  <a:spcPct val="100000"/>
                </a:lnSpc>
                <a:spcBef>
                  <a:spcPct val="0"/>
                </a:spcBef>
                <a:buFontTx/>
                <a:buNone/>
              </a:pPr>
              <a:t>16</a:t>
            </a:fld>
            <a:endParaRPr lang="en-US" sz="1000" i="1"/>
          </a:p>
        </p:txBody>
      </p:sp>
      <p:sp>
        <p:nvSpPr>
          <p:cNvPr id="50180" name="Rectangle 2"/>
          <p:cNvSpPr>
            <a:spLocks noGrp="1" noRot="1" noChangeAspect="1" noChangeArrowheads="1" noTextEdit="1"/>
          </p:cNvSpPr>
          <p:nvPr>
            <p:ph type="sldImg"/>
          </p:nvPr>
        </p:nvSpPr>
        <p:spPr>
          <a:xfrm>
            <a:off x="1150938" y="692150"/>
            <a:ext cx="4556125" cy="3416300"/>
          </a:xfrm>
          <a:ln cap="flat"/>
        </p:spPr>
      </p:sp>
      <p:sp>
        <p:nvSpPr>
          <p:cNvPr id="5018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3D48AE97-B6FF-4BE4-9D4B-71E58CB807C6}" type="slidenum">
              <a:rPr lang="en-US" sz="1000" i="1"/>
              <a:pPr algn="r" eaLnBrk="0" hangingPunct="0">
                <a:lnSpc>
                  <a:spcPct val="100000"/>
                </a:lnSpc>
                <a:spcBef>
                  <a:spcPct val="0"/>
                </a:spcBef>
                <a:buFontTx/>
                <a:buNone/>
              </a:pPr>
              <a:t>17</a:t>
            </a:fld>
            <a:endParaRPr lang="en-US" sz="1000" i="1"/>
          </a:p>
        </p:txBody>
      </p:sp>
      <p:sp>
        <p:nvSpPr>
          <p:cNvPr id="51203"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51272E40-C0C9-4B71-922D-26DD18592C8E}" type="slidenum">
              <a:rPr lang="en-US" sz="1000" i="1"/>
              <a:pPr algn="r" eaLnBrk="0" hangingPunct="0">
                <a:lnSpc>
                  <a:spcPct val="100000"/>
                </a:lnSpc>
                <a:spcBef>
                  <a:spcPct val="0"/>
                </a:spcBef>
                <a:buFontTx/>
                <a:buNone/>
              </a:pPr>
              <a:t>17</a:t>
            </a:fld>
            <a:endParaRPr lang="en-US" sz="1000" i="1"/>
          </a:p>
        </p:txBody>
      </p:sp>
      <p:sp>
        <p:nvSpPr>
          <p:cNvPr id="51204" name="Rectangle 2"/>
          <p:cNvSpPr>
            <a:spLocks noGrp="1" noRot="1" noChangeAspect="1" noChangeArrowheads="1" noTextEdit="1"/>
          </p:cNvSpPr>
          <p:nvPr>
            <p:ph type="sldImg"/>
          </p:nvPr>
        </p:nvSpPr>
        <p:spPr>
          <a:xfrm>
            <a:off x="1150938" y="692150"/>
            <a:ext cx="4556125" cy="3416300"/>
          </a:xfrm>
          <a:ln cap="flat"/>
        </p:spPr>
      </p:sp>
      <p:sp>
        <p:nvSpPr>
          <p:cNvPr id="5120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B5B2BBEF-A67B-41CA-B61C-7D764559DE00}" type="slidenum">
              <a:rPr lang="en-US" sz="1000" i="1"/>
              <a:pPr algn="r" eaLnBrk="0" hangingPunct="0">
                <a:lnSpc>
                  <a:spcPct val="100000"/>
                </a:lnSpc>
                <a:spcBef>
                  <a:spcPct val="0"/>
                </a:spcBef>
                <a:buFontTx/>
                <a:buNone/>
              </a:pPr>
              <a:t>18</a:t>
            </a:fld>
            <a:endParaRPr lang="en-US" sz="1000" i="1"/>
          </a:p>
        </p:txBody>
      </p:sp>
      <p:sp>
        <p:nvSpPr>
          <p:cNvPr id="5222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76516CE2-A5CA-45A8-8870-C56468191876}" type="slidenum">
              <a:rPr lang="en-US" sz="1000" i="1"/>
              <a:pPr algn="r" eaLnBrk="0" hangingPunct="0">
                <a:lnSpc>
                  <a:spcPct val="100000"/>
                </a:lnSpc>
                <a:spcBef>
                  <a:spcPct val="0"/>
                </a:spcBef>
                <a:buFontTx/>
                <a:buNone/>
              </a:pPr>
              <a:t>18</a:t>
            </a:fld>
            <a:endParaRPr lang="en-US" sz="1000" i="1"/>
          </a:p>
        </p:txBody>
      </p:sp>
      <p:sp>
        <p:nvSpPr>
          <p:cNvPr id="52228" name="Rectangle 2"/>
          <p:cNvSpPr>
            <a:spLocks noGrp="1" noRot="1" noChangeAspect="1" noChangeArrowheads="1" noTextEdit="1"/>
          </p:cNvSpPr>
          <p:nvPr>
            <p:ph type="sldImg"/>
          </p:nvPr>
        </p:nvSpPr>
        <p:spPr>
          <a:xfrm>
            <a:off x="1150938" y="692150"/>
            <a:ext cx="4556125" cy="3416300"/>
          </a:xfrm>
          <a:ln cap="flat"/>
        </p:spPr>
      </p:sp>
      <p:sp>
        <p:nvSpPr>
          <p:cNvPr id="5222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5CD46FEE-EE92-46EE-BFB1-6D8D04FEC8DF}" type="slidenum">
              <a:rPr lang="en-US" sz="1000" i="1"/>
              <a:pPr algn="r" eaLnBrk="0" hangingPunct="0">
                <a:lnSpc>
                  <a:spcPct val="100000"/>
                </a:lnSpc>
                <a:spcBef>
                  <a:spcPct val="0"/>
                </a:spcBef>
                <a:buFontTx/>
                <a:buNone/>
              </a:pPr>
              <a:t>19</a:t>
            </a:fld>
            <a:endParaRPr lang="en-US" sz="1000" i="1"/>
          </a:p>
        </p:txBody>
      </p:sp>
      <p:sp>
        <p:nvSpPr>
          <p:cNvPr id="53251"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53B35CF1-8042-4FB4-85DA-CFA028582853}" type="slidenum">
              <a:rPr lang="en-US" sz="1000" i="1"/>
              <a:pPr algn="r" eaLnBrk="0" hangingPunct="0">
                <a:lnSpc>
                  <a:spcPct val="100000"/>
                </a:lnSpc>
                <a:spcBef>
                  <a:spcPct val="0"/>
                </a:spcBef>
                <a:buFontTx/>
                <a:buNone/>
              </a:pPr>
              <a:t>19</a:t>
            </a:fld>
            <a:endParaRPr lang="en-US" sz="1000" i="1"/>
          </a:p>
        </p:txBody>
      </p:sp>
      <p:sp>
        <p:nvSpPr>
          <p:cNvPr id="53252" name="Rectangle 2"/>
          <p:cNvSpPr>
            <a:spLocks noGrp="1" noRot="1" noChangeAspect="1" noChangeArrowheads="1" noTextEdit="1"/>
          </p:cNvSpPr>
          <p:nvPr>
            <p:ph type="sldImg"/>
          </p:nvPr>
        </p:nvSpPr>
        <p:spPr>
          <a:xfrm>
            <a:off x="1150938" y="692150"/>
            <a:ext cx="4556125" cy="3416300"/>
          </a:xfrm>
          <a:ln cap="flat"/>
        </p:spPr>
      </p:sp>
      <p:sp>
        <p:nvSpPr>
          <p:cNvPr id="53253"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p:cNvSpPr>
            <a:spLocks noGrp="1" noChangeArrowheads="1"/>
          </p:cNvSpPr>
          <p:nvPr>
            <p:ph type="sldNum" sz="quarter" idx="5"/>
          </p:nvPr>
        </p:nvSpPr>
        <p:spPr>
          <a:noFill/>
        </p:spPr>
        <p:txBody>
          <a:bodyPr/>
          <a:lstStyle/>
          <a:p>
            <a:fld id="{63284BBE-E5D9-48C7-A89C-911D2AC6FE9A}" type="slidenum">
              <a:rPr lang="en-US" smtClean="0">
                <a:latin typeface="Times New Roman" pitchFamily="18" charset="0"/>
              </a:rPr>
              <a:pPr/>
              <a:t>2</a:t>
            </a:fld>
            <a:endParaRPr lang="en-US" smtClean="0">
              <a:latin typeface="Times New Roman" pitchFamily="18" charset="0"/>
            </a:endParaRPr>
          </a:p>
        </p:txBody>
      </p:sp>
      <p:sp>
        <p:nvSpPr>
          <p:cNvPr id="35843"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1E219AAF-91B6-40DF-ACC1-86770E8C0C8D}" type="slidenum">
              <a:rPr lang="en-US" sz="1000" i="1"/>
              <a:pPr algn="r" eaLnBrk="0" hangingPunct="0">
                <a:lnSpc>
                  <a:spcPct val="100000"/>
                </a:lnSpc>
                <a:spcBef>
                  <a:spcPct val="0"/>
                </a:spcBef>
                <a:buFontTx/>
                <a:buNone/>
              </a:pPr>
              <a:t>2</a:t>
            </a:fld>
            <a:endParaRPr lang="en-US" sz="1000" i="1"/>
          </a:p>
        </p:txBody>
      </p:sp>
      <p:sp>
        <p:nvSpPr>
          <p:cNvPr id="35844" name="Rectangle 2"/>
          <p:cNvSpPr>
            <a:spLocks noGrp="1" noRot="1" noChangeAspect="1" noChangeArrowheads="1" noTextEdit="1"/>
          </p:cNvSpPr>
          <p:nvPr>
            <p:ph type="sldImg"/>
          </p:nvPr>
        </p:nvSpPr>
        <p:spPr>
          <a:xfrm>
            <a:off x="1150938" y="692150"/>
            <a:ext cx="4556125" cy="3416300"/>
          </a:xfrm>
          <a:ln cap="flat"/>
        </p:spPr>
      </p:sp>
      <p:sp>
        <p:nvSpPr>
          <p:cNvPr id="3584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5E133D7E-9D5E-4034-9406-5B7BBDA22218}" type="slidenum">
              <a:rPr lang="en-US" sz="1000" i="1"/>
              <a:pPr algn="r" eaLnBrk="0" hangingPunct="0">
                <a:lnSpc>
                  <a:spcPct val="100000"/>
                </a:lnSpc>
                <a:spcBef>
                  <a:spcPct val="0"/>
                </a:spcBef>
                <a:buFontTx/>
                <a:buNone/>
              </a:pPr>
              <a:t>20</a:t>
            </a:fld>
            <a:endParaRPr lang="en-US" sz="1000" i="1"/>
          </a:p>
        </p:txBody>
      </p:sp>
      <p:sp>
        <p:nvSpPr>
          <p:cNvPr id="54275"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04C4BC27-9E48-439C-853C-B6CF3AF9DC39}" type="slidenum">
              <a:rPr lang="en-US" sz="1000" i="1"/>
              <a:pPr algn="r" eaLnBrk="0" hangingPunct="0">
                <a:lnSpc>
                  <a:spcPct val="100000"/>
                </a:lnSpc>
                <a:spcBef>
                  <a:spcPct val="0"/>
                </a:spcBef>
                <a:buFontTx/>
                <a:buNone/>
              </a:pPr>
              <a:t>20</a:t>
            </a:fld>
            <a:endParaRPr lang="en-US" sz="1000" i="1"/>
          </a:p>
        </p:txBody>
      </p:sp>
      <p:sp>
        <p:nvSpPr>
          <p:cNvPr id="54276" name="Rectangle 2"/>
          <p:cNvSpPr>
            <a:spLocks noGrp="1" noRot="1" noChangeAspect="1" noChangeArrowheads="1" noTextEdit="1"/>
          </p:cNvSpPr>
          <p:nvPr>
            <p:ph type="sldImg"/>
          </p:nvPr>
        </p:nvSpPr>
        <p:spPr>
          <a:xfrm>
            <a:off x="1150938" y="692150"/>
            <a:ext cx="4556125" cy="3416300"/>
          </a:xfrm>
          <a:ln cap="flat"/>
        </p:spPr>
      </p:sp>
      <p:sp>
        <p:nvSpPr>
          <p:cNvPr id="54277"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0E5BE32F-42F9-4829-9A08-841E362EDFDD}" type="slidenum">
              <a:rPr lang="en-US" sz="1000" i="1"/>
              <a:pPr algn="r" eaLnBrk="0" hangingPunct="0">
                <a:lnSpc>
                  <a:spcPct val="100000"/>
                </a:lnSpc>
                <a:spcBef>
                  <a:spcPct val="0"/>
                </a:spcBef>
                <a:buFontTx/>
                <a:buNone/>
              </a:pPr>
              <a:t>21</a:t>
            </a:fld>
            <a:endParaRPr lang="en-US" sz="1000" i="1"/>
          </a:p>
        </p:txBody>
      </p:sp>
      <p:sp>
        <p:nvSpPr>
          <p:cNvPr id="5529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CF9FBF8A-ED41-4BD8-BC0E-C90849E8F9A6}" type="slidenum">
              <a:rPr lang="en-US" sz="1000" i="1"/>
              <a:pPr algn="r" eaLnBrk="0" hangingPunct="0">
                <a:lnSpc>
                  <a:spcPct val="100000"/>
                </a:lnSpc>
                <a:spcBef>
                  <a:spcPct val="0"/>
                </a:spcBef>
                <a:buFontTx/>
                <a:buNone/>
              </a:pPr>
              <a:t>21</a:t>
            </a:fld>
            <a:endParaRPr lang="en-US" sz="1000" i="1"/>
          </a:p>
        </p:txBody>
      </p:sp>
      <p:sp>
        <p:nvSpPr>
          <p:cNvPr id="55300" name="Rectangle 2"/>
          <p:cNvSpPr>
            <a:spLocks noGrp="1" noRot="1" noChangeAspect="1" noChangeArrowheads="1" noTextEdit="1"/>
          </p:cNvSpPr>
          <p:nvPr>
            <p:ph type="sldImg"/>
          </p:nvPr>
        </p:nvSpPr>
        <p:spPr>
          <a:xfrm>
            <a:off x="1150938" y="692150"/>
            <a:ext cx="4556125" cy="3416300"/>
          </a:xfrm>
          <a:ln cap="flat"/>
        </p:spPr>
      </p:sp>
      <p:sp>
        <p:nvSpPr>
          <p:cNvPr id="5530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960C9FB1-6E60-417E-A38A-85EC2D3D1F0F}" type="slidenum">
              <a:rPr lang="en-US" sz="1000" i="1"/>
              <a:pPr algn="r" eaLnBrk="0" hangingPunct="0">
                <a:lnSpc>
                  <a:spcPct val="100000"/>
                </a:lnSpc>
                <a:spcBef>
                  <a:spcPct val="0"/>
                </a:spcBef>
                <a:buFontTx/>
                <a:buNone/>
              </a:pPr>
              <a:t>22</a:t>
            </a:fld>
            <a:endParaRPr lang="en-US" sz="1000" i="1"/>
          </a:p>
        </p:txBody>
      </p:sp>
      <p:sp>
        <p:nvSpPr>
          <p:cNvPr id="56323"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D947F748-73EA-457E-A021-46F7D3D8F5BC}" type="slidenum">
              <a:rPr lang="en-US" sz="1000" i="1"/>
              <a:pPr algn="r" eaLnBrk="0" hangingPunct="0">
                <a:lnSpc>
                  <a:spcPct val="100000"/>
                </a:lnSpc>
                <a:spcBef>
                  <a:spcPct val="0"/>
                </a:spcBef>
                <a:buFontTx/>
                <a:buNone/>
              </a:pPr>
              <a:t>22</a:t>
            </a:fld>
            <a:endParaRPr lang="en-US" sz="1000" i="1"/>
          </a:p>
        </p:txBody>
      </p:sp>
      <p:sp>
        <p:nvSpPr>
          <p:cNvPr id="56324" name="Rectangle 2"/>
          <p:cNvSpPr>
            <a:spLocks noGrp="1" noRot="1" noChangeAspect="1" noChangeArrowheads="1" noTextEdit="1"/>
          </p:cNvSpPr>
          <p:nvPr>
            <p:ph type="sldImg"/>
          </p:nvPr>
        </p:nvSpPr>
        <p:spPr>
          <a:xfrm>
            <a:off x="1150938" y="692150"/>
            <a:ext cx="4556125" cy="3416300"/>
          </a:xfrm>
          <a:ln cap="flat"/>
        </p:spPr>
      </p:sp>
      <p:sp>
        <p:nvSpPr>
          <p:cNvPr id="5632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F7C452CF-3A33-4BF4-9814-41AE05C1CF9F}" type="slidenum">
              <a:rPr lang="en-US" sz="1000" i="1"/>
              <a:pPr algn="r" eaLnBrk="0" hangingPunct="0">
                <a:lnSpc>
                  <a:spcPct val="100000"/>
                </a:lnSpc>
                <a:spcBef>
                  <a:spcPct val="0"/>
                </a:spcBef>
                <a:buFontTx/>
                <a:buNone/>
              </a:pPr>
              <a:t>23</a:t>
            </a:fld>
            <a:endParaRPr lang="en-US" sz="1000" i="1"/>
          </a:p>
        </p:txBody>
      </p:sp>
      <p:sp>
        <p:nvSpPr>
          <p:cNvPr id="58371"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BAB298B0-F2D2-4BFF-A45E-E4B2F6DC8DFE}" type="slidenum">
              <a:rPr lang="en-US" sz="1000" i="1"/>
              <a:pPr algn="r" eaLnBrk="0" hangingPunct="0">
                <a:lnSpc>
                  <a:spcPct val="100000"/>
                </a:lnSpc>
                <a:spcBef>
                  <a:spcPct val="0"/>
                </a:spcBef>
                <a:buFontTx/>
                <a:buNone/>
              </a:pPr>
              <a:t>23</a:t>
            </a:fld>
            <a:endParaRPr lang="en-US" sz="1000" i="1"/>
          </a:p>
        </p:txBody>
      </p:sp>
      <p:sp>
        <p:nvSpPr>
          <p:cNvPr id="58372" name="Rectangle 2"/>
          <p:cNvSpPr>
            <a:spLocks noGrp="1" noRot="1" noChangeAspect="1" noChangeArrowheads="1" noTextEdit="1"/>
          </p:cNvSpPr>
          <p:nvPr>
            <p:ph type="sldImg"/>
          </p:nvPr>
        </p:nvSpPr>
        <p:spPr>
          <a:xfrm>
            <a:off x="1150938" y="692150"/>
            <a:ext cx="4556125" cy="3416300"/>
          </a:xfrm>
          <a:ln cap="flat"/>
        </p:spPr>
      </p:sp>
      <p:sp>
        <p:nvSpPr>
          <p:cNvPr id="58373"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4A87DA15-BA06-4EFC-A8D8-98A563ACB1D9}" type="slidenum">
              <a:rPr lang="en-US" sz="1000" i="1"/>
              <a:pPr algn="r" eaLnBrk="0" hangingPunct="0">
                <a:lnSpc>
                  <a:spcPct val="100000"/>
                </a:lnSpc>
                <a:spcBef>
                  <a:spcPct val="0"/>
                </a:spcBef>
                <a:buFontTx/>
                <a:buNone/>
              </a:pPr>
              <a:t>24</a:t>
            </a:fld>
            <a:endParaRPr lang="en-US" sz="1000" i="1"/>
          </a:p>
        </p:txBody>
      </p:sp>
      <p:sp>
        <p:nvSpPr>
          <p:cNvPr id="59395"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8B6365E9-9CAB-4DA4-9257-35D8EB1E5584}" type="slidenum">
              <a:rPr lang="en-US" sz="1000" i="1"/>
              <a:pPr algn="r" eaLnBrk="0" hangingPunct="0">
                <a:lnSpc>
                  <a:spcPct val="100000"/>
                </a:lnSpc>
                <a:spcBef>
                  <a:spcPct val="0"/>
                </a:spcBef>
                <a:buFontTx/>
                <a:buNone/>
              </a:pPr>
              <a:t>24</a:t>
            </a:fld>
            <a:endParaRPr lang="en-US" sz="1000" i="1"/>
          </a:p>
        </p:txBody>
      </p:sp>
      <p:sp>
        <p:nvSpPr>
          <p:cNvPr id="59396" name="Rectangle 2"/>
          <p:cNvSpPr>
            <a:spLocks noGrp="1" noRot="1" noChangeAspect="1" noChangeArrowheads="1" noTextEdit="1"/>
          </p:cNvSpPr>
          <p:nvPr>
            <p:ph type="sldImg"/>
          </p:nvPr>
        </p:nvSpPr>
        <p:spPr>
          <a:xfrm>
            <a:off x="1150938" y="692150"/>
            <a:ext cx="4556125" cy="3416300"/>
          </a:xfrm>
          <a:ln cap="flat"/>
        </p:spPr>
      </p:sp>
      <p:sp>
        <p:nvSpPr>
          <p:cNvPr id="59397"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D9AB2E01-8908-47D5-A366-AF293B297C42}" type="slidenum">
              <a:rPr lang="en-US" sz="1000" i="1"/>
              <a:pPr algn="r" eaLnBrk="0" hangingPunct="0">
                <a:lnSpc>
                  <a:spcPct val="100000"/>
                </a:lnSpc>
                <a:spcBef>
                  <a:spcPct val="0"/>
                </a:spcBef>
                <a:buFontTx/>
                <a:buNone/>
              </a:pPr>
              <a:t>25</a:t>
            </a:fld>
            <a:endParaRPr lang="en-US" sz="1000" i="1"/>
          </a:p>
        </p:txBody>
      </p:sp>
      <p:sp>
        <p:nvSpPr>
          <p:cNvPr id="6041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E17756A1-650B-41C6-9EB7-5662409DB513}" type="slidenum">
              <a:rPr lang="en-US" sz="1000" i="1"/>
              <a:pPr algn="r" eaLnBrk="0" hangingPunct="0">
                <a:lnSpc>
                  <a:spcPct val="100000"/>
                </a:lnSpc>
                <a:spcBef>
                  <a:spcPct val="0"/>
                </a:spcBef>
                <a:buFontTx/>
                <a:buNone/>
              </a:pPr>
              <a:t>25</a:t>
            </a:fld>
            <a:endParaRPr lang="en-US" sz="1000" i="1"/>
          </a:p>
        </p:txBody>
      </p:sp>
      <p:sp>
        <p:nvSpPr>
          <p:cNvPr id="60420" name="Rectangle 2"/>
          <p:cNvSpPr>
            <a:spLocks noGrp="1" noRot="1" noChangeAspect="1" noChangeArrowheads="1" noTextEdit="1"/>
          </p:cNvSpPr>
          <p:nvPr>
            <p:ph type="sldImg"/>
          </p:nvPr>
        </p:nvSpPr>
        <p:spPr>
          <a:xfrm>
            <a:off x="1150938" y="692150"/>
            <a:ext cx="4556125" cy="3416300"/>
          </a:xfrm>
          <a:ln cap="flat"/>
        </p:spPr>
      </p:sp>
      <p:sp>
        <p:nvSpPr>
          <p:cNvPr id="6042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C6DED83B-6B44-4E89-B54B-674576819A4D}" type="slidenum">
              <a:rPr lang="en-US" sz="1000" i="1"/>
              <a:pPr algn="r" eaLnBrk="0" hangingPunct="0">
                <a:lnSpc>
                  <a:spcPct val="100000"/>
                </a:lnSpc>
                <a:spcBef>
                  <a:spcPct val="0"/>
                </a:spcBef>
                <a:buFontTx/>
                <a:buNone/>
              </a:pPr>
              <a:t>26</a:t>
            </a:fld>
            <a:endParaRPr lang="en-US" sz="1000" i="1"/>
          </a:p>
        </p:txBody>
      </p:sp>
      <p:sp>
        <p:nvSpPr>
          <p:cNvPr id="61443"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36FAE9D6-9E88-477B-871D-48CAFB0A9C4E}" type="slidenum">
              <a:rPr lang="en-US" sz="1000" i="1"/>
              <a:pPr algn="r" eaLnBrk="0" hangingPunct="0">
                <a:lnSpc>
                  <a:spcPct val="100000"/>
                </a:lnSpc>
                <a:spcBef>
                  <a:spcPct val="0"/>
                </a:spcBef>
                <a:buFontTx/>
                <a:buNone/>
              </a:pPr>
              <a:t>26</a:t>
            </a:fld>
            <a:endParaRPr lang="en-US" sz="1000" i="1"/>
          </a:p>
        </p:txBody>
      </p:sp>
      <p:sp>
        <p:nvSpPr>
          <p:cNvPr id="61444" name="Rectangle 2"/>
          <p:cNvSpPr>
            <a:spLocks noGrp="1" noRot="1" noChangeAspect="1" noChangeArrowheads="1" noTextEdit="1"/>
          </p:cNvSpPr>
          <p:nvPr>
            <p:ph type="sldImg"/>
          </p:nvPr>
        </p:nvSpPr>
        <p:spPr>
          <a:xfrm>
            <a:off x="1150938" y="692150"/>
            <a:ext cx="4556125" cy="3416300"/>
          </a:xfrm>
          <a:ln cap="flat"/>
        </p:spPr>
      </p:sp>
      <p:sp>
        <p:nvSpPr>
          <p:cNvPr id="6144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A59BA39B-B0C2-41B6-8E44-3CCDE2E7E774}" type="slidenum">
              <a:rPr lang="en-US" sz="1000" i="1"/>
              <a:pPr algn="r" eaLnBrk="0" hangingPunct="0">
                <a:lnSpc>
                  <a:spcPct val="100000"/>
                </a:lnSpc>
                <a:spcBef>
                  <a:spcPct val="0"/>
                </a:spcBef>
                <a:buFontTx/>
                <a:buNone/>
              </a:pPr>
              <a:t>27</a:t>
            </a:fld>
            <a:endParaRPr lang="en-US" sz="1000" i="1"/>
          </a:p>
        </p:txBody>
      </p:sp>
      <p:sp>
        <p:nvSpPr>
          <p:cNvPr id="6246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8CBCA93F-E3A6-4C03-83BD-5508208110EF}" type="slidenum">
              <a:rPr lang="en-US" sz="1000" i="1"/>
              <a:pPr algn="r" eaLnBrk="0" hangingPunct="0">
                <a:lnSpc>
                  <a:spcPct val="100000"/>
                </a:lnSpc>
                <a:spcBef>
                  <a:spcPct val="0"/>
                </a:spcBef>
                <a:buFontTx/>
                <a:buNone/>
              </a:pPr>
              <a:t>27</a:t>
            </a:fld>
            <a:endParaRPr lang="en-US" sz="1000" i="1"/>
          </a:p>
        </p:txBody>
      </p:sp>
      <p:sp>
        <p:nvSpPr>
          <p:cNvPr id="62468" name="Rectangle 2"/>
          <p:cNvSpPr>
            <a:spLocks noGrp="1" noRot="1" noChangeAspect="1" noChangeArrowheads="1" noTextEdit="1"/>
          </p:cNvSpPr>
          <p:nvPr>
            <p:ph type="sldImg"/>
          </p:nvPr>
        </p:nvSpPr>
        <p:spPr>
          <a:xfrm>
            <a:off x="1150938" y="692150"/>
            <a:ext cx="4556125" cy="3416300"/>
          </a:xfrm>
          <a:ln cap="flat"/>
        </p:spPr>
      </p:sp>
      <p:sp>
        <p:nvSpPr>
          <p:cNvPr id="6246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23185377-C102-46FB-B3BD-2AE0E561E6D5}" type="slidenum">
              <a:rPr lang="en-US" sz="1000" i="1"/>
              <a:pPr algn="r" eaLnBrk="0" hangingPunct="0">
                <a:lnSpc>
                  <a:spcPct val="100000"/>
                </a:lnSpc>
                <a:spcBef>
                  <a:spcPct val="0"/>
                </a:spcBef>
                <a:buFontTx/>
                <a:buNone/>
              </a:pPr>
              <a:t>28</a:t>
            </a:fld>
            <a:endParaRPr lang="en-US" sz="1000" i="1"/>
          </a:p>
        </p:txBody>
      </p:sp>
      <p:sp>
        <p:nvSpPr>
          <p:cNvPr id="63491"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80A5F1E3-5E1E-4235-8FB0-5EC60EBAD8D5}" type="slidenum">
              <a:rPr lang="en-US" sz="1000" i="1"/>
              <a:pPr algn="r" eaLnBrk="0" hangingPunct="0">
                <a:lnSpc>
                  <a:spcPct val="100000"/>
                </a:lnSpc>
                <a:spcBef>
                  <a:spcPct val="0"/>
                </a:spcBef>
                <a:buFontTx/>
                <a:buNone/>
              </a:pPr>
              <a:t>28</a:t>
            </a:fld>
            <a:endParaRPr lang="en-US" sz="1000" i="1"/>
          </a:p>
        </p:txBody>
      </p:sp>
      <p:sp>
        <p:nvSpPr>
          <p:cNvPr id="63492" name="Rectangle 2"/>
          <p:cNvSpPr>
            <a:spLocks noGrp="1" noRot="1" noChangeAspect="1" noChangeArrowheads="1" noTextEdit="1"/>
          </p:cNvSpPr>
          <p:nvPr>
            <p:ph type="sldImg"/>
          </p:nvPr>
        </p:nvSpPr>
        <p:spPr>
          <a:xfrm>
            <a:off x="1150938" y="692150"/>
            <a:ext cx="4556125" cy="3416300"/>
          </a:xfrm>
          <a:ln cap="flat"/>
        </p:spPr>
      </p:sp>
      <p:sp>
        <p:nvSpPr>
          <p:cNvPr id="63493"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C40B1637-D4CA-4E5A-A719-91FC7FCCD2BD}" type="slidenum">
              <a:rPr lang="en-US" sz="1000" i="1"/>
              <a:pPr algn="r" eaLnBrk="0" hangingPunct="0">
                <a:lnSpc>
                  <a:spcPct val="100000"/>
                </a:lnSpc>
                <a:spcBef>
                  <a:spcPct val="0"/>
                </a:spcBef>
                <a:buFontTx/>
                <a:buNone/>
              </a:pPr>
              <a:t>29</a:t>
            </a:fld>
            <a:endParaRPr lang="en-US" sz="1000" i="1"/>
          </a:p>
        </p:txBody>
      </p:sp>
      <p:sp>
        <p:nvSpPr>
          <p:cNvPr id="64515"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DCF25E7A-4B45-4E86-8F9D-93A2C10FFEF8}" type="slidenum">
              <a:rPr lang="en-US" sz="1000" i="1"/>
              <a:pPr algn="r" eaLnBrk="0" hangingPunct="0">
                <a:lnSpc>
                  <a:spcPct val="100000"/>
                </a:lnSpc>
                <a:spcBef>
                  <a:spcPct val="0"/>
                </a:spcBef>
                <a:buFontTx/>
                <a:buNone/>
              </a:pPr>
              <a:t>29</a:t>
            </a:fld>
            <a:endParaRPr lang="en-US" sz="1000" i="1"/>
          </a:p>
        </p:txBody>
      </p:sp>
      <p:sp>
        <p:nvSpPr>
          <p:cNvPr id="64516" name="Rectangle 2"/>
          <p:cNvSpPr>
            <a:spLocks noGrp="1" noRot="1" noChangeAspect="1" noChangeArrowheads="1" noTextEdit="1"/>
          </p:cNvSpPr>
          <p:nvPr>
            <p:ph type="sldImg"/>
          </p:nvPr>
        </p:nvSpPr>
        <p:spPr>
          <a:xfrm>
            <a:off x="1150938" y="692150"/>
            <a:ext cx="4556125" cy="3416300"/>
          </a:xfrm>
          <a:ln cap="flat"/>
        </p:spPr>
      </p:sp>
      <p:sp>
        <p:nvSpPr>
          <p:cNvPr id="64517"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p:cNvSpPr>
            <a:spLocks noGrp="1" noChangeArrowheads="1"/>
          </p:cNvSpPr>
          <p:nvPr>
            <p:ph type="sldNum" sz="quarter" idx="5"/>
          </p:nvPr>
        </p:nvSpPr>
        <p:spPr>
          <a:noFill/>
        </p:spPr>
        <p:txBody>
          <a:bodyPr/>
          <a:lstStyle/>
          <a:p>
            <a:fld id="{F0631E39-29F4-4889-887C-4E55BB1C038D}" type="slidenum">
              <a:rPr lang="en-US" smtClean="0">
                <a:latin typeface="Times New Roman" pitchFamily="18" charset="0"/>
              </a:rPr>
              <a:pPr/>
              <a:t>3</a:t>
            </a:fld>
            <a:endParaRPr lang="en-US" smtClean="0">
              <a:latin typeface="Times New Roman" pitchFamily="18" charset="0"/>
            </a:endParaRPr>
          </a:p>
        </p:txBody>
      </p:sp>
      <p:sp>
        <p:nvSpPr>
          <p:cNvPr id="3686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A540A69D-A194-4533-8487-A7118A786598}" type="slidenum">
              <a:rPr lang="en-US" sz="1000" i="1"/>
              <a:pPr algn="r" eaLnBrk="0" hangingPunct="0">
                <a:lnSpc>
                  <a:spcPct val="100000"/>
                </a:lnSpc>
                <a:spcBef>
                  <a:spcPct val="0"/>
                </a:spcBef>
                <a:buFontTx/>
                <a:buNone/>
              </a:pPr>
              <a:t>3</a:t>
            </a:fld>
            <a:endParaRPr lang="en-US" sz="1000" i="1"/>
          </a:p>
        </p:txBody>
      </p:sp>
      <p:sp>
        <p:nvSpPr>
          <p:cNvPr id="36868" name="Rectangle 2"/>
          <p:cNvSpPr>
            <a:spLocks noGrp="1" noRot="1" noChangeAspect="1" noChangeArrowheads="1" noTextEdit="1"/>
          </p:cNvSpPr>
          <p:nvPr>
            <p:ph type="sldImg"/>
          </p:nvPr>
        </p:nvSpPr>
        <p:spPr>
          <a:xfrm>
            <a:off x="1150938" y="692150"/>
            <a:ext cx="4556125" cy="3416300"/>
          </a:xfrm>
          <a:ln cap="flat"/>
        </p:spPr>
      </p:sp>
      <p:sp>
        <p:nvSpPr>
          <p:cNvPr id="3686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D370C2DB-90FB-4B6F-9F28-57B3576CF6EC}" type="slidenum">
              <a:rPr lang="en-US" sz="1000" i="1"/>
              <a:pPr algn="r" eaLnBrk="0" hangingPunct="0">
                <a:lnSpc>
                  <a:spcPct val="100000"/>
                </a:lnSpc>
                <a:spcBef>
                  <a:spcPct val="0"/>
                </a:spcBef>
                <a:buFontTx/>
                <a:buNone/>
              </a:pPr>
              <a:t>30</a:t>
            </a:fld>
            <a:endParaRPr lang="en-US" sz="1000" i="1"/>
          </a:p>
        </p:txBody>
      </p:sp>
      <p:sp>
        <p:nvSpPr>
          <p:cNvPr id="6553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C87187AD-BC86-4475-8A27-16F2DED404E2}" type="slidenum">
              <a:rPr lang="en-US" sz="1000" i="1"/>
              <a:pPr algn="r" eaLnBrk="0" hangingPunct="0">
                <a:lnSpc>
                  <a:spcPct val="100000"/>
                </a:lnSpc>
                <a:spcBef>
                  <a:spcPct val="0"/>
                </a:spcBef>
                <a:buFontTx/>
                <a:buNone/>
              </a:pPr>
              <a:t>30</a:t>
            </a:fld>
            <a:endParaRPr lang="en-US" sz="1000" i="1"/>
          </a:p>
        </p:txBody>
      </p:sp>
      <p:sp>
        <p:nvSpPr>
          <p:cNvPr id="65540" name="Rectangle 2"/>
          <p:cNvSpPr>
            <a:spLocks noGrp="1" noRot="1" noChangeAspect="1" noChangeArrowheads="1" noTextEdit="1"/>
          </p:cNvSpPr>
          <p:nvPr>
            <p:ph type="sldImg"/>
          </p:nvPr>
        </p:nvSpPr>
        <p:spPr>
          <a:xfrm>
            <a:off x="1150938" y="692150"/>
            <a:ext cx="4556125" cy="3416300"/>
          </a:xfrm>
          <a:ln cap="flat"/>
        </p:spPr>
      </p:sp>
      <p:sp>
        <p:nvSpPr>
          <p:cNvPr id="6554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Grp="1" noChangeArrowheads="1"/>
          </p:cNvSpPr>
          <p:nvPr>
            <p:ph type="sldNum" sz="quarter" idx="5"/>
          </p:nvPr>
        </p:nvSpPr>
        <p:spPr>
          <a:noFill/>
        </p:spPr>
        <p:txBody>
          <a:bodyPr/>
          <a:lstStyle/>
          <a:p>
            <a:fld id="{CBDADE5B-4B24-4913-97B8-AF95269C2C57}" type="slidenum">
              <a:rPr lang="en-US" smtClean="0">
                <a:latin typeface="Times New Roman" pitchFamily="18" charset="0"/>
              </a:rPr>
              <a:pPr/>
              <a:t>4</a:t>
            </a:fld>
            <a:endParaRPr lang="en-US" smtClean="0">
              <a:latin typeface="Times New Roman" pitchFamily="18" charset="0"/>
            </a:endParaRPr>
          </a:p>
        </p:txBody>
      </p:sp>
      <p:sp>
        <p:nvSpPr>
          <p:cNvPr id="37891"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7745C73F-5DA5-4892-BCB8-8722BF5F9EDA}" type="slidenum">
              <a:rPr lang="en-US" sz="1000" i="1"/>
              <a:pPr algn="r" eaLnBrk="0" hangingPunct="0">
                <a:lnSpc>
                  <a:spcPct val="100000"/>
                </a:lnSpc>
                <a:spcBef>
                  <a:spcPct val="0"/>
                </a:spcBef>
                <a:buFontTx/>
                <a:buNone/>
              </a:pPr>
              <a:t>4</a:t>
            </a:fld>
            <a:endParaRPr lang="en-US" sz="1000" i="1"/>
          </a:p>
        </p:txBody>
      </p:sp>
      <p:sp>
        <p:nvSpPr>
          <p:cNvPr id="37892" name="Rectangle 2"/>
          <p:cNvSpPr>
            <a:spLocks noGrp="1" noRot="1" noChangeAspect="1" noChangeArrowheads="1" noTextEdit="1"/>
          </p:cNvSpPr>
          <p:nvPr>
            <p:ph type="sldImg"/>
          </p:nvPr>
        </p:nvSpPr>
        <p:spPr>
          <a:xfrm>
            <a:off x="1150938" y="692150"/>
            <a:ext cx="4556125" cy="3416300"/>
          </a:xfrm>
          <a:ln cap="flat"/>
        </p:spPr>
      </p:sp>
      <p:sp>
        <p:nvSpPr>
          <p:cNvPr id="37893"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p:cNvSpPr>
            <a:spLocks noGrp="1" noChangeArrowheads="1"/>
          </p:cNvSpPr>
          <p:nvPr>
            <p:ph type="sldNum" sz="quarter" idx="5"/>
          </p:nvPr>
        </p:nvSpPr>
        <p:spPr>
          <a:noFill/>
        </p:spPr>
        <p:txBody>
          <a:bodyPr/>
          <a:lstStyle/>
          <a:p>
            <a:fld id="{88FF29B4-6365-4DBD-B288-3E571CAA3899}" type="slidenum">
              <a:rPr lang="en-US" smtClean="0">
                <a:latin typeface="Times New Roman" pitchFamily="18" charset="0"/>
              </a:rPr>
              <a:pPr/>
              <a:t>5</a:t>
            </a:fld>
            <a:endParaRPr lang="en-US" smtClean="0">
              <a:latin typeface="Times New Roman" pitchFamily="18" charset="0"/>
            </a:endParaRPr>
          </a:p>
        </p:txBody>
      </p:sp>
      <p:sp>
        <p:nvSpPr>
          <p:cNvPr id="38915"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65E74273-6E9C-4114-81FE-CA446C0B0137}" type="slidenum">
              <a:rPr lang="en-US" sz="1000" i="1"/>
              <a:pPr algn="r" eaLnBrk="0" hangingPunct="0">
                <a:lnSpc>
                  <a:spcPct val="100000"/>
                </a:lnSpc>
                <a:spcBef>
                  <a:spcPct val="0"/>
                </a:spcBef>
                <a:buFontTx/>
                <a:buNone/>
              </a:pPr>
              <a:t>5</a:t>
            </a:fld>
            <a:endParaRPr lang="en-US" sz="1000" i="1"/>
          </a:p>
        </p:txBody>
      </p:sp>
      <p:sp>
        <p:nvSpPr>
          <p:cNvPr id="38916" name="Rectangle 2"/>
          <p:cNvSpPr>
            <a:spLocks noGrp="1" noRot="1" noChangeAspect="1" noChangeArrowheads="1" noTextEdit="1"/>
          </p:cNvSpPr>
          <p:nvPr>
            <p:ph type="sldImg"/>
          </p:nvPr>
        </p:nvSpPr>
        <p:spPr>
          <a:xfrm>
            <a:off x="1150938" y="692150"/>
            <a:ext cx="4556125" cy="3416300"/>
          </a:xfrm>
          <a:ln cap="flat"/>
        </p:spPr>
      </p:sp>
      <p:sp>
        <p:nvSpPr>
          <p:cNvPr id="38917"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a:spLocks noGrp="1" noChangeArrowheads="1"/>
          </p:cNvSpPr>
          <p:nvPr>
            <p:ph type="sldNum" sz="quarter" idx="5"/>
          </p:nvPr>
        </p:nvSpPr>
        <p:spPr>
          <a:noFill/>
        </p:spPr>
        <p:txBody>
          <a:bodyPr/>
          <a:lstStyle/>
          <a:p>
            <a:fld id="{BAF73592-9C45-45FD-AABE-BEC9D79E1B07}" type="slidenum">
              <a:rPr lang="en-US" smtClean="0">
                <a:latin typeface="Times New Roman" pitchFamily="18" charset="0"/>
              </a:rPr>
              <a:pPr/>
              <a:t>6</a:t>
            </a:fld>
            <a:endParaRPr lang="en-US" smtClean="0">
              <a:latin typeface="Times New Roman" pitchFamily="18" charset="0"/>
            </a:endParaRPr>
          </a:p>
        </p:txBody>
      </p:sp>
      <p:sp>
        <p:nvSpPr>
          <p:cNvPr id="3993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925AE70C-9A77-44E6-977D-92EABBA254B1}" type="slidenum">
              <a:rPr lang="en-US" sz="1000" i="1"/>
              <a:pPr algn="r" eaLnBrk="0" hangingPunct="0">
                <a:lnSpc>
                  <a:spcPct val="100000"/>
                </a:lnSpc>
                <a:spcBef>
                  <a:spcPct val="0"/>
                </a:spcBef>
                <a:buFontTx/>
                <a:buNone/>
              </a:pPr>
              <a:t>6</a:t>
            </a:fld>
            <a:endParaRPr lang="en-US" sz="1000" i="1"/>
          </a:p>
        </p:txBody>
      </p:sp>
      <p:sp>
        <p:nvSpPr>
          <p:cNvPr id="39940" name="Rectangle 2"/>
          <p:cNvSpPr>
            <a:spLocks noGrp="1" noRot="1" noChangeAspect="1" noChangeArrowheads="1" noTextEdit="1"/>
          </p:cNvSpPr>
          <p:nvPr>
            <p:ph type="sldImg"/>
          </p:nvPr>
        </p:nvSpPr>
        <p:spPr>
          <a:xfrm>
            <a:off x="1150938" y="692150"/>
            <a:ext cx="4556125" cy="3416300"/>
          </a:xfrm>
          <a:ln cap="flat"/>
        </p:spPr>
      </p:sp>
      <p:sp>
        <p:nvSpPr>
          <p:cNvPr id="3994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Grp="1" noChangeArrowheads="1"/>
          </p:cNvSpPr>
          <p:nvPr>
            <p:ph type="sldNum" sz="quarter" idx="5"/>
          </p:nvPr>
        </p:nvSpPr>
        <p:spPr>
          <a:noFill/>
        </p:spPr>
        <p:txBody>
          <a:bodyPr/>
          <a:lstStyle/>
          <a:p>
            <a:fld id="{17250DFB-76CB-4A5D-91AA-5CDA1F03D369}" type="slidenum">
              <a:rPr lang="en-US" smtClean="0">
                <a:latin typeface="Times New Roman" pitchFamily="18" charset="0"/>
              </a:rPr>
              <a:pPr/>
              <a:t>7</a:t>
            </a:fld>
            <a:endParaRPr lang="en-US" smtClean="0">
              <a:latin typeface="Times New Roman" pitchFamily="18" charset="0"/>
            </a:endParaRPr>
          </a:p>
        </p:txBody>
      </p:sp>
      <p:sp>
        <p:nvSpPr>
          <p:cNvPr id="40963"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77D08F75-ADDE-4B3F-9B66-561C3967F6E5}" type="slidenum">
              <a:rPr lang="en-US" sz="1000" i="1"/>
              <a:pPr algn="r" eaLnBrk="0" hangingPunct="0">
                <a:lnSpc>
                  <a:spcPct val="100000"/>
                </a:lnSpc>
                <a:spcBef>
                  <a:spcPct val="0"/>
                </a:spcBef>
                <a:buFontTx/>
                <a:buNone/>
              </a:pPr>
              <a:t>7</a:t>
            </a:fld>
            <a:endParaRPr lang="en-US" sz="1000" i="1"/>
          </a:p>
        </p:txBody>
      </p:sp>
      <p:sp>
        <p:nvSpPr>
          <p:cNvPr id="40964" name="Rectangle 2"/>
          <p:cNvSpPr>
            <a:spLocks noGrp="1" noRot="1" noChangeAspect="1" noChangeArrowheads="1" noTextEdit="1"/>
          </p:cNvSpPr>
          <p:nvPr>
            <p:ph type="sldImg"/>
          </p:nvPr>
        </p:nvSpPr>
        <p:spPr>
          <a:xfrm>
            <a:off x="1150938" y="692150"/>
            <a:ext cx="4556125" cy="3416300"/>
          </a:xfrm>
          <a:ln cap="flat"/>
        </p:spPr>
      </p:sp>
      <p:sp>
        <p:nvSpPr>
          <p:cNvPr id="4096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Grp="1" noChangeArrowheads="1"/>
          </p:cNvSpPr>
          <p:nvPr>
            <p:ph type="sldNum" sz="quarter" idx="5"/>
          </p:nvPr>
        </p:nvSpPr>
        <p:spPr>
          <a:noFill/>
        </p:spPr>
        <p:txBody>
          <a:bodyPr/>
          <a:lstStyle/>
          <a:p>
            <a:fld id="{BA78D650-BA53-46C6-9725-88C88C09914C}" type="slidenum">
              <a:rPr lang="en-US" smtClean="0">
                <a:latin typeface="Times New Roman" pitchFamily="18" charset="0"/>
              </a:rPr>
              <a:pPr/>
              <a:t>8</a:t>
            </a:fld>
            <a:endParaRPr lang="en-US" smtClean="0">
              <a:latin typeface="Times New Roman" pitchFamily="18" charset="0"/>
            </a:endParaRPr>
          </a:p>
        </p:txBody>
      </p:sp>
      <p:sp>
        <p:nvSpPr>
          <p:cNvPr id="4198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60258797-B65A-4116-8587-5F8FB9B75E58}" type="slidenum">
              <a:rPr lang="en-US" sz="1000" i="1"/>
              <a:pPr algn="r" eaLnBrk="0" hangingPunct="0">
                <a:lnSpc>
                  <a:spcPct val="100000"/>
                </a:lnSpc>
                <a:spcBef>
                  <a:spcPct val="0"/>
                </a:spcBef>
                <a:buFontTx/>
                <a:buNone/>
              </a:pPr>
              <a:t>8</a:t>
            </a:fld>
            <a:endParaRPr lang="en-US" sz="1000" i="1"/>
          </a:p>
        </p:txBody>
      </p:sp>
      <p:sp>
        <p:nvSpPr>
          <p:cNvPr id="41988" name="Rectangle 2"/>
          <p:cNvSpPr>
            <a:spLocks noGrp="1" noRot="1" noChangeAspect="1" noChangeArrowheads="1" noTextEdit="1"/>
          </p:cNvSpPr>
          <p:nvPr>
            <p:ph type="sldImg"/>
          </p:nvPr>
        </p:nvSpPr>
        <p:spPr>
          <a:xfrm>
            <a:off x="1150938" y="692150"/>
            <a:ext cx="4556125" cy="3416300"/>
          </a:xfrm>
          <a:ln cap="flat"/>
        </p:spPr>
      </p:sp>
      <p:sp>
        <p:nvSpPr>
          <p:cNvPr id="4198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p:cNvSpPr>
            <a:spLocks noGrp="1" noChangeArrowheads="1"/>
          </p:cNvSpPr>
          <p:nvPr>
            <p:ph type="sldNum" sz="quarter" idx="5"/>
          </p:nvPr>
        </p:nvSpPr>
        <p:spPr>
          <a:noFill/>
        </p:spPr>
        <p:txBody>
          <a:bodyPr/>
          <a:lstStyle/>
          <a:p>
            <a:fld id="{5EEC75DB-8377-4F32-BC8C-3DCAEA8D46EC}" type="slidenum">
              <a:rPr lang="en-US" smtClean="0">
                <a:latin typeface="Times New Roman" pitchFamily="18" charset="0"/>
              </a:rPr>
              <a:pPr/>
              <a:t>9</a:t>
            </a:fld>
            <a:endParaRPr lang="en-US" smtClean="0">
              <a:latin typeface="Times New Roman" pitchFamily="18" charset="0"/>
            </a:endParaRPr>
          </a:p>
        </p:txBody>
      </p:sp>
      <p:sp>
        <p:nvSpPr>
          <p:cNvPr id="43011"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19BF997B-BCF1-4FDE-87DC-3E1E2EEE1E56}" type="slidenum">
              <a:rPr lang="en-US" sz="1000" i="1"/>
              <a:pPr algn="r" eaLnBrk="0" hangingPunct="0">
                <a:lnSpc>
                  <a:spcPct val="100000"/>
                </a:lnSpc>
                <a:spcBef>
                  <a:spcPct val="0"/>
                </a:spcBef>
                <a:buFontTx/>
                <a:buNone/>
              </a:pPr>
              <a:t>9</a:t>
            </a:fld>
            <a:endParaRPr lang="en-US" sz="1000" i="1"/>
          </a:p>
        </p:txBody>
      </p:sp>
      <p:sp>
        <p:nvSpPr>
          <p:cNvPr id="43012" name="Rectangle 2"/>
          <p:cNvSpPr>
            <a:spLocks noGrp="1" noRot="1" noChangeAspect="1" noChangeArrowheads="1" noTextEdit="1"/>
          </p:cNvSpPr>
          <p:nvPr>
            <p:ph type="sldImg"/>
          </p:nvPr>
        </p:nvSpPr>
        <p:spPr>
          <a:xfrm>
            <a:off x="1150938" y="692150"/>
            <a:ext cx="4556125" cy="3416300"/>
          </a:xfrm>
          <a:ln cap="flat"/>
        </p:spPr>
      </p:sp>
      <p:sp>
        <p:nvSpPr>
          <p:cNvPr id="43013"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BCEA8B24-ED83-4B73-9582-55F13C2F8EEE}" type="datetime1">
              <a:rPr lang="en-US"/>
              <a:pPr>
                <a:defRPr/>
              </a:pPr>
              <a:t>11/13/2014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CE68826-A34E-4611-B79A-F0426E017078}"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8D88E74-BBAB-4F9C-84FD-34F42DCAA231}" type="datetime1">
              <a:rPr lang="en-US"/>
              <a:pPr>
                <a:defRPr/>
              </a:pPr>
              <a:t>11/13/2014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F451662-E7C4-4936-8497-333E57C9E69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75ECEE5-45F9-49DD-859B-0AD48DA5A46B}" type="datetime1">
              <a:rPr lang="en-US"/>
              <a:pPr>
                <a:defRPr/>
              </a:pPr>
              <a:t>11/13/2014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13D97EC-4938-40A8-9E70-F9F7B80DAAD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C662D03-53DF-47F5-BCB3-CDEC4F0C7AF0}" type="datetime1">
              <a:rPr lang="en-US"/>
              <a:pPr>
                <a:defRPr/>
              </a:pPr>
              <a:t>11/13/2014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04E2527-D4D2-4E8F-82E0-08A98CB2E7E7}"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677F5B4-B4A2-4473-82B0-D1FF27733845}" type="datetime1">
              <a:rPr lang="en-US"/>
              <a:pPr>
                <a:defRPr/>
              </a:pPr>
              <a:t>11/13/2014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797059A-2ED7-4DE4-9306-756C1B73F3E9}"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8E1B596A-362C-46D8-A7F1-0E7065F9EABE}" type="datetime1">
              <a:rPr lang="en-US"/>
              <a:pPr>
                <a:defRPr/>
              </a:pPr>
              <a:t>11/13/2014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F7266EC-8E4A-4C8C-B6F2-2BBF9E844FE6}"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FA5571A8-D10F-49BF-BB8C-7B7BC6139127}" type="datetime1">
              <a:rPr lang="en-US"/>
              <a:pPr>
                <a:defRPr/>
              </a:pPr>
              <a:t>11/13/2014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5609219D-1C5D-4D92-9F1B-89A6217828C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14961D2F-CC36-418B-952D-430B2C957C9E}" type="datetime1">
              <a:rPr lang="en-US"/>
              <a:pPr>
                <a:defRPr/>
              </a:pPr>
              <a:t>11/13/2014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6BA2C1D-C94A-4E38-B9B4-1C2AFCC40B0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A04BA17-0025-4D02-8E3C-D7BE2AAAEFE1}" type="datetime1">
              <a:rPr lang="en-US"/>
              <a:pPr>
                <a:defRPr/>
              </a:pPr>
              <a:t>11/13/2014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E1B063BE-6381-40D4-BEB6-813A47A4D3C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C1111A9-F800-437F-BBD1-07609A1AC9DB}" type="datetime1">
              <a:rPr lang="en-US"/>
              <a:pPr>
                <a:defRPr/>
              </a:pPr>
              <a:t>11/13/2014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ACA8983-F1DC-4761-BA0C-4669DAFB40C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8BDA7E8-E340-45B8-8F8A-DB4C4F87C85B}" type="datetime1">
              <a:rPr lang="en-US"/>
              <a:pPr>
                <a:defRPr/>
              </a:pPr>
              <a:t>11/13/2014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74502FD-99FB-419C-BF62-64F9A0B535DF}"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lnSpc>
                <a:spcPct val="100000"/>
              </a:lnSpc>
              <a:spcBef>
                <a:spcPct val="0"/>
              </a:spcBef>
              <a:buFontTx/>
              <a:buNone/>
              <a:defRPr sz="1200">
                <a:solidFill>
                  <a:srgbClr val="898989"/>
                </a:solidFill>
                <a:latin typeface="Times New Roman" pitchFamily="18" charset="0"/>
              </a:defRPr>
            </a:lvl1pPr>
          </a:lstStyle>
          <a:p>
            <a:pPr>
              <a:defRPr/>
            </a:pPr>
            <a:fld id="{86A2E2AF-B7F3-48FE-B3C3-9175E2ECD2D1}" type="datetime1">
              <a:rPr lang="en-US"/>
              <a:pPr>
                <a:defRPr/>
              </a:pPr>
              <a:t>11/13/2014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lnSpc>
                <a:spcPct val="100000"/>
              </a:lnSpc>
              <a:spcBef>
                <a:spcPct val="0"/>
              </a:spcBef>
              <a:buFontTx/>
              <a:buNone/>
              <a:defRPr sz="1200">
                <a:solidFill>
                  <a:srgbClr val="898989"/>
                </a:solidFill>
                <a:latin typeface="Times New Roman" pitchFamily="18"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lnSpc>
                <a:spcPct val="100000"/>
              </a:lnSpc>
              <a:spcBef>
                <a:spcPct val="0"/>
              </a:spcBef>
              <a:buFontTx/>
              <a:buNone/>
              <a:defRPr sz="1200">
                <a:solidFill>
                  <a:schemeClr val="tx1">
                    <a:tint val="75000"/>
                  </a:schemeClr>
                </a:solidFill>
                <a:latin typeface="Times New Roman" charset="0"/>
              </a:defRPr>
            </a:lvl1pPr>
          </a:lstStyle>
          <a:p>
            <a:pPr>
              <a:defRPr/>
            </a:pPr>
            <a:fld id="{1C97701C-857B-412A-A9DE-5EAC378D352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4"/>
          <p:cNvSpPr txBox="1">
            <a:spLocks noChangeArrowheads="1"/>
          </p:cNvSpPr>
          <p:nvPr/>
        </p:nvSpPr>
        <p:spPr bwMode="auto">
          <a:xfrm>
            <a:off x="0" y="1671141"/>
            <a:ext cx="9144000" cy="4524315"/>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 typeface="Arial" charset="0"/>
              <a:buNone/>
              <a:tabLst>
                <a:tab pos="231775" algn="l"/>
                <a:tab pos="465138" algn="l"/>
              </a:tabLst>
              <a:defRPr/>
            </a:pPr>
            <a:r>
              <a:rPr lang="en-US" sz="2400" dirty="0"/>
              <a:t>Strings can be handled in a couple of ways:</a:t>
            </a:r>
          </a:p>
          <a:p>
            <a:pPr marL="465138" indent="-465138">
              <a:lnSpc>
                <a:spcPct val="100000"/>
              </a:lnSpc>
              <a:spcBef>
                <a:spcPct val="0"/>
              </a:spcBef>
              <a:buFont typeface="Arial" charset="0"/>
              <a:buNone/>
              <a:tabLst>
                <a:tab pos="465138" algn="l"/>
              </a:tabLst>
              <a:defRPr/>
            </a:pPr>
            <a:r>
              <a:rPr lang="en-US" sz="2400" dirty="0"/>
              <a:t>1)  Using </a:t>
            </a:r>
            <a:r>
              <a:rPr lang="en-US" sz="2400" b="1" u="sng" dirty="0">
                <a:solidFill>
                  <a:srgbClr val="0000FF"/>
                </a:solidFill>
              </a:rPr>
              <a:t>character arrays </a:t>
            </a:r>
            <a:r>
              <a:rPr lang="en-US" sz="2400" dirty="0"/>
              <a:t>or </a:t>
            </a:r>
            <a:r>
              <a:rPr lang="en-US" sz="2400" b="1" u="sng" dirty="0">
                <a:solidFill>
                  <a:srgbClr val="0000FF"/>
                </a:solidFill>
              </a:rPr>
              <a:t>C style </a:t>
            </a:r>
            <a:r>
              <a:rPr lang="en-US" sz="2400" b="1" u="sng" dirty="0" smtClean="0">
                <a:solidFill>
                  <a:srgbClr val="0000FF"/>
                </a:solidFill>
              </a:rPr>
              <a:t>strings</a:t>
            </a:r>
            <a:r>
              <a:rPr lang="en-US" sz="2400" dirty="0" smtClean="0"/>
              <a:t>, or </a:t>
            </a:r>
            <a:r>
              <a:rPr lang="en-US" sz="2400" b="1" u="sng" dirty="0" smtClean="0">
                <a:solidFill>
                  <a:srgbClr val="0000FF"/>
                </a:solidFill>
              </a:rPr>
              <a:t>C-strings</a:t>
            </a:r>
            <a:r>
              <a:rPr lang="en-US" sz="2400" dirty="0" smtClean="0"/>
              <a:t>.  </a:t>
            </a:r>
            <a:r>
              <a:rPr lang="en-US" sz="2400" dirty="0"/>
              <a:t>This is a good way to handle strings of characters and is still used, especially in existing software</a:t>
            </a:r>
            <a:r>
              <a:rPr lang="en-US" sz="2400" dirty="0" smtClean="0"/>
              <a:t>. C-strings are covered in section 7.11 of the textbook.  </a:t>
            </a:r>
            <a:r>
              <a:rPr lang="en-US" sz="2400" b="1" i="1" dirty="0" smtClean="0">
                <a:solidFill>
                  <a:srgbClr val="FF0000"/>
                </a:solidFill>
              </a:rPr>
              <a:t>We will not use C-strings in this course. </a:t>
            </a:r>
            <a:endParaRPr lang="en-US" sz="2400" b="1" i="1" dirty="0">
              <a:solidFill>
                <a:srgbClr val="FF0000"/>
              </a:solidFill>
            </a:endParaRPr>
          </a:p>
          <a:p>
            <a:pPr marL="465138" indent="-465138">
              <a:lnSpc>
                <a:spcPct val="100000"/>
              </a:lnSpc>
              <a:spcBef>
                <a:spcPct val="0"/>
              </a:spcBef>
              <a:buFont typeface="Arial" charset="0"/>
              <a:buNone/>
              <a:tabLst>
                <a:tab pos="465138" algn="l"/>
              </a:tabLst>
              <a:defRPr/>
            </a:pPr>
            <a:r>
              <a:rPr lang="en-US" sz="2400" dirty="0"/>
              <a:t>2)	Using the C++ </a:t>
            </a:r>
            <a:r>
              <a:rPr lang="en-US" sz="2400" b="1" u="sng" dirty="0" smtClean="0">
                <a:solidFill>
                  <a:srgbClr val="0000FF"/>
                </a:solidFill>
              </a:rPr>
              <a:t>string </a:t>
            </a:r>
            <a:r>
              <a:rPr lang="en-US" sz="2400" b="1" u="sng" dirty="0">
                <a:solidFill>
                  <a:srgbClr val="0000FF"/>
                </a:solidFill>
              </a:rPr>
              <a:t>class</a:t>
            </a:r>
            <a:r>
              <a:rPr lang="en-US" sz="2400" dirty="0"/>
              <a:t>.  There are advantages to using C++ strings over character arrays and this is probably the </a:t>
            </a:r>
            <a:r>
              <a:rPr lang="en-US" sz="2400" b="1" i="1" dirty="0">
                <a:solidFill>
                  <a:srgbClr val="FF0000"/>
                </a:solidFill>
              </a:rPr>
              <a:t>better choice</a:t>
            </a:r>
            <a:r>
              <a:rPr lang="en-US" sz="2400" dirty="0"/>
              <a:t> for new software</a:t>
            </a:r>
            <a:r>
              <a:rPr lang="en-US" sz="2400" dirty="0" smtClean="0"/>
              <a:t>.  C++ strings were introduced in section 4.8, but are covered more extensively in sections 1-2 of Chapter 10.</a:t>
            </a:r>
            <a:endParaRPr lang="en-US" sz="2400" dirty="0"/>
          </a:p>
          <a:p>
            <a:pPr marL="465138" indent="-465138">
              <a:lnSpc>
                <a:spcPct val="100000"/>
              </a:lnSpc>
              <a:spcBef>
                <a:spcPct val="0"/>
              </a:spcBef>
              <a:buFont typeface="Arial" charset="0"/>
              <a:buNone/>
              <a:tabLst>
                <a:tab pos="465138" algn="l"/>
              </a:tabLst>
              <a:defRPr/>
            </a:pPr>
            <a:endParaRPr lang="en-US" sz="2400" dirty="0" smtClean="0"/>
          </a:p>
          <a:p>
            <a:pPr marL="465138" indent="-465138">
              <a:lnSpc>
                <a:spcPct val="100000"/>
              </a:lnSpc>
              <a:spcBef>
                <a:spcPct val="0"/>
              </a:spcBef>
              <a:buFont typeface="Arial" charset="0"/>
              <a:buNone/>
              <a:tabLst>
                <a:tab pos="465138" algn="l"/>
              </a:tabLst>
              <a:defRPr/>
            </a:pPr>
            <a:r>
              <a:rPr lang="en-US" sz="2400" dirty="0" smtClean="0"/>
              <a:t>	We </a:t>
            </a:r>
            <a:r>
              <a:rPr lang="en-US" sz="2400" dirty="0"/>
              <a:t>will briefly introduce character arrays and then cover using the C++ </a:t>
            </a:r>
            <a:r>
              <a:rPr lang="en-US" sz="2400" dirty="0" smtClean="0"/>
              <a:t>string </a:t>
            </a:r>
            <a:r>
              <a:rPr lang="en-US" sz="2400" dirty="0"/>
              <a:t>class more thoroughly.</a:t>
            </a:r>
          </a:p>
        </p:txBody>
      </p:sp>
      <p:sp>
        <p:nvSpPr>
          <p:cNvPr id="4" name="Slide Number Placeholder 3"/>
          <p:cNvSpPr>
            <a:spLocks noGrp="1"/>
          </p:cNvSpPr>
          <p:nvPr>
            <p:ph type="sldNum" sz="quarter" idx="12"/>
          </p:nvPr>
        </p:nvSpPr>
        <p:spPr/>
        <p:txBody>
          <a:bodyPr/>
          <a:lstStyle/>
          <a:p>
            <a:pPr>
              <a:defRPr/>
            </a:pPr>
            <a:fld id="{0162B521-C94C-42BD-91BE-51F9A4AAC8FD}" type="slidenum">
              <a:rPr lang="en-US" smtClean="0"/>
              <a:pPr>
                <a:defRPr/>
              </a:pPr>
              <a:t>1</a:t>
            </a:fld>
            <a:endParaRPr lang="en-US"/>
          </a:p>
        </p:txBody>
      </p:sp>
      <p:sp>
        <p:nvSpPr>
          <p:cNvPr id="5" name="Rectangle 3"/>
          <p:cNvSpPr txBox="1">
            <a:spLocks noChangeArrowheads="1"/>
          </p:cNvSpPr>
          <p:nvPr/>
        </p:nvSpPr>
        <p:spPr bwMode="auto">
          <a:xfrm>
            <a:off x="0" y="0"/>
            <a:ext cx="9144000" cy="47586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lnSpc>
                <a:spcPct val="100000"/>
              </a:lnSpc>
              <a:buFontTx/>
            </a:pPr>
            <a:r>
              <a:rPr lang="en-US" sz="2800" b="1" u="sng" dirty="0" smtClean="0">
                <a:solidFill>
                  <a:srgbClr val="FF0000"/>
                </a:solidFill>
                <a:latin typeface="Times New Roman" pitchFamily="18" charset="0"/>
                <a:cs typeface="Times New Roman" pitchFamily="18" charset="0"/>
              </a:rPr>
              <a:t>Chapter 10 – Strings</a:t>
            </a:r>
          </a:p>
        </p:txBody>
      </p:sp>
      <p:sp>
        <p:nvSpPr>
          <p:cNvPr id="6" name="Rectangle 5"/>
          <p:cNvSpPr/>
          <p:nvPr/>
        </p:nvSpPr>
        <p:spPr>
          <a:xfrm>
            <a:off x="0" y="603202"/>
            <a:ext cx="9144000" cy="830997"/>
          </a:xfrm>
          <a:prstGeom prst="rect">
            <a:avLst/>
          </a:prstGeom>
        </p:spPr>
        <p:txBody>
          <a:bodyPr wrap="square">
            <a:spAutoFit/>
          </a:bodyPr>
          <a:lstStyle/>
          <a:p>
            <a:pPr>
              <a:lnSpc>
                <a:spcPct val="100000"/>
              </a:lnSpc>
              <a:tabLst>
                <a:tab pos="465138" algn="l"/>
              </a:tabLst>
            </a:pPr>
            <a:r>
              <a:rPr lang="en-US" sz="2400" b="1" i="1" u="sng" dirty="0" smtClean="0">
                <a:solidFill>
                  <a:srgbClr val="0000FF"/>
                </a:solidFill>
              </a:rPr>
              <a:t>Reading Assignment</a:t>
            </a:r>
            <a:r>
              <a:rPr lang="en-US" sz="2400" dirty="0" smtClean="0">
                <a:solidFill>
                  <a:srgbClr val="0000FF"/>
                </a:solidFill>
              </a:rPr>
              <a:t>: Chapter 10, Sections 1 - 2 in </a:t>
            </a:r>
            <a:r>
              <a:rPr lang="en-US" sz="2400" u="sng" dirty="0" smtClean="0">
                <a:solidFill>
                  <a:srgbClr val="0000FF"/>
                </a:solidFill>
              </a:rPr>
              <a:t>Introduction to Programming with C++, 3</a:t>
            </a:r>
            <a:r>
              <a:rPr lang="en-US" sz="2400" u="sng" baseline="30000" dirty="0" smtClean="0">
                <a:solidFill>
                  <a:srgbClr val="0000FF"/>
                </a:solidFill>
              </a:rPr>
              <a:t>rd</a:t>
            </a:r>
            <a:r>
              <a:rPr lang="en-US" sz="2400" u="sng" dirty="0" smtClean="0">
                <a:solidFill>
                  <a:srgbClr val="0000FF"/>
                </a:solidFill>
              </a:rPr>
              <a:t> Edition</a:t>
            </a:r>
            <a:r>
              <a:rPr lang="en-US" sz="2400" dirty="0" smtClean="0">
                <a:solidFill>
                  <a:srgbClr val="0000FF"/>
                </a:solidFill>
              </a:rPr>
              <a:t>, by Liang.</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pPr>
              <a:defRPr/>
            </a:pPr>
            <a:fld id="{67681D99-1A6C-457F-A408-32D8183B63DC}" type="slidenum">
              <a:rPr lang="en-US" smtClean="0"/>
              <a:pPr>
                <a:defRPr/>
              </a:pPr>
              <a:t>10</a:t>
            </a:fld>
            <a:endParaRPr lang="en-US"/>
          </a:p>
        </p:txBody>
      </p:sp>
      <p:sp>
        <p:nvSpPr>
          <p:cNvPr id="11267" name="Text Box 4"/>
          <p:cNvSpPr txBox="1">
            <a:spLocks noChangeArrowheads="1"/>
          </p:cNvSpPr>
          <p:nvPr/>
        </p:nvSpPr>
        <p:spPr bwMode="auto">
          <a:xfrm>
            <a:off x="0" y="117475"/>
            <a:ext cx="9144000" cy="2308324"/>
          </a:xfrm>
          <a:prstGeom prst="rect">
            <a:avLst/>
          </a:prstGeom>
          <a:noFill/>
          <a:ln w="28575">
            <a:solidFill>
              <a:schemeClr val="tx1"/>
            </a:solid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400" u="sng" dirty="0"/>
              <a:t>Example</a:t>
            </a:r>
            <a:r>
              <a:rPr lang="en-US" sz="2400" dirty="0"/>
              <a:t>:  Using class </a:t>
            </a:r>
            <a:r>
              <a:rPr lang="en-US" sz="2400" dirty="0" err="1"/>
              <a:t>ifstream</a:t>
            </a:r>
            <a:endParaRPr lang="en-US" sz="2400" dirty="0"/>
          </a:p>
          <a:p>
            <a:pPr>
              <a:lnSpc>
                <a:spcPct val="100000"/>
              </a:lnSpc>
              <a:spcBef>
                <a:spcPct val="0"/>
              </a:spcBef>
              <a:buFontTx/>
              <a:buNone/>
              <a:tabLst>
                <a:tab pos="465138" algn="l"/>
              </a:tabLst>
            </a:pPr>
            <a:r>
              <a:rPr lang="en-US" sz="2400" b="1" dirty="0">
                <a:solidFill>
                  <a:srgbClr val="0000FF"/>
                </a:solidFill>
              </a:rPr>
              <a:t># include &lt;</a:t>
            </a:r>
            <a:r>
              <a:rPr lang="en-US" sz="2400" b="1" dirty="0" err="1">
                <a:solidFill>
                  <a:srgbClr val="0000FF"/>
                </a:solidFill>
              </a:rPr>
              <a:t>fstream</a:t>
            </a:r>
            <a:r>
              <a:rPr lang="en-US" sz="2400" b="1" dirty="0">
                <a:solidFill>
                  <a:srgbClr val="0000FF"/>
                </a:solidFill>
              </a:rPr>
              <a:t>&gt;</a:t>
            </a:r>
            <a:r>
              <a:rPr lang="en-US" sz="2400" dirty="0"/>
              <a:t>	</a:t>
            </a:r>
            <a:r>
              <a:rPr lang="en-US" sz="2400" dirty="0" smtClean="0"/>
              <a:t>       </a:t>
            </a:r>
            <a:r>
              <a:rPr lang="en-US" sz="2200" dirty="0" smtClean="0"/>
              <a:t>// </a:t>
            </a:r>
            <a:r>
              <a:rPr lang="en-US" sz="2200" dirty="0"/>
              <a:t>use with classes </a:t>
            </a:r>
            <a:r>
              <a:rPr lang="en-US" sz="2200" dirty="0" err="1"/>
              <a:t>fstream</a:t>
            </a:r>
            <a:r>
              <a:rPr lang="en-US" sz="2200" dirty="0"/>
              <a:t>, </a:t>
            </a:r>
            <a:r>
              <a:rPr lang="en-US" sz="2200" dirty="0" err="1"/>
              <a:t>ifstream</a:t>
            </a:r>
            <a:r>
              <a:rPr lang="en-US" sz="2200" dirty="0"/>
              <a:t>, </a:t>
            </a:r>
            <a:r>
              <a:rPr lang="en-US" sz="2200" dirty="0" err="1"/>
              <a:t>ofstream</a:t>
            </a:r>
            <a:endParaRPr lang="en-US" sz="2200" dirty="0"/>
          </a:p>
          <a:p>
            <a:pPr>
              <a:lnSpc>
                <a:spcPct val="100000"/>
              </a:lnSpc>
              <a:spcBef>
                <a:spcPct val="0"/>
              </a:spcBef>
              <a:buFontTx/>
              <a:buNone/>
              <a:tabLst>
                <a:tab pos="465138" algn="l"/>
              </a:tabLst>
            </a:pPr>
            <a:r>
              <a:rPr lang="en-US" sz="2400" dirty="0"/>
              <a:t>…</a:t>
            </a:r>
          </a:p>
          <a:p>
            <a:pPr>
              <a:lnSpc>
                <a:spcPct val="100000"/>
              </a:lnSpc>
              <a:spcBef>
                <a:spcPct val="0"/>
              </a:spcBef>
              <a:buFontTx/>
              <a:buNone/>
              <a:tabLst>
                <a:tab pos="465138" algn="l"/>
              </a:tabLst>
            </a:pPr>
            <a:r>
              <a:rPr lang="en-US" sz="2400" b="1" dirty="0" err="1">
                <a:solidFill>
                  <a:srgbClr val="0000FF"/>
                </a:solidFill>
              </a:rPr>
              <a:t>ifstream</a:t>
            </a:r>
            <a:r>
              <a:rPr lang="en-US" sz="2400" b="1" dirty="0">
                <a:solidFill>
                  <a:srgbClr val="0000FF"/>
                </a:solidFill>
              </a:rPr>
              <a:t> </a:t>
            </a:r>
            <a:r>
              <a:rPr lang="en-US" sz="2400" b="1" dirty="0" err="1" smtClean="0">
                <a:solidFill>
                  <a:srgbClr val="0000FF"/>
                </a:solidFill>
              </a:rPr>
              <a:t>InData</a:t>
            </a:r>
            <a:r>
              <a:rPr lang="en-US" sz="2400" b="1" dirty="0" smtClean="0">
                <a:solidFill>
                  <a:srgbClr val="0000FF"/>
                </a:solidFill>
              </a:rPr>
              <a:t>;              </a:t>
            </a:r>
            <a:r>
              <a:rPr lang="en-US" sz="2200" dirty="0" smtClean="0"/>
              <a:t>// </a:t>
            </a:r>
            <a:r>
              <a:rPr lang="en-US" sz="2200" dirty="0" err="1"/>
              <a:t>InData</a:t>
            </a:r>
            <a:r>
              <a:rPr lang="en-US" sz="2200" dirty="0"/>
              <a:t> is declared as an </a:t>
            </a:r>
            <a:r>
              <a:rPr lang="en-US" sz="2200" b="1" dirty="0">
                <a:solidFill>
                  <a:srgbClr val="FF0000"/>
                </a:solidFill>
              </a:rPr>
              <a:t>object</a:t>
            </a:r>
            <a:r>
              <a:rPr lang="en-US" sz="2200" dirty="0"/>
              <a:t> </a:t>
            </a:r>
            <a:r>
              <a:rPr lang="en-US" sz="2200" dirty="0" smtClean="0"/>
              <a:t>in class </a:t>
            </a:r>
            <a:r>
              <a:rPr lang="en-US" sz="2200" dirty="0" err="1" smtClean="0"/>
              <a:t>fstream</a:t>
            </a:r>
            <a:endParaRPr lang="en-US" sz="2200" dirty="0"/>
          </a:p>
          <a:p>
            <a:pPr>
              <a:lnSpc>
                <a:spcPct val="100000"/>
              </a:lnSpc>
              <a:spcBef>
                <a:spcPct val="0"/>
              </a:spcBef>
              <a:buFontTx/>
              <a:buNone/>
              <a:tabLst>
                <a:tab pos="465138" algn="l"/>
              </a:tabLst>
            </a:pPr>
            <a:r>
              <a:rPr lang="en-US" sz="2400" b="1" dirty="0" err="1">
                <a:solidFill>
                  <a:srgbClr val="0000FF"/>
                </a:solidFill>
              </a:rPr>
              <a:t>InData.open</a:t>
            </a:r>
            <a:r>
              <a:rPr lang="en-US" sz="2400" b="1" dirty="0">
                <a:solidFill>
                  <a:srgbClr val="0000FF"/>
                </a:solidFill>
              </a:rPr>
              <a:t>(“My.dat</a:t>
            </a:r>
            <a:r>
              <a:rPr lang="en-US" sz="2400" b="1" dirty="0" smtClean="0">
                <a:solidFill>
                  <a:srgbClr val="0000FF"/>
                </a:solidFill>
              </a:rPr>
              <a:t>”); </a:t>
            </a:r>
            <a:r>
              <a:rPr lang="en-US" sz="2200" dirty="0" smtClean="0"/>
              <a:t>//</a:t>
            </a:r>
            <a:r>
              <a:rPr lang="en-US" sz="2200" b="1" dirty="0" smtClean="0">
                <a:solidFill>
                  <a:srgbClr val="FF0000"/>
                </a:solidFill>
              </a:rPr>
              <a:t>dot notation </a:t>
            </a:r>
            <a:r>
              <a:rPr lang="en-US" sz="2200" dirty="0" smtClean="0"/>
              <a:t>&amp; the </a:t>
            </a:r>
            <a:r>
              <a:rPr lang="en-US" sz="2200" b="1" dirty="0" smtClean="0">
                <a:solidFill>
                  <a:srgbClr val="FF0000"/>
                </a:solidFill>
              </a:rPr>
              <a:t>member function </a:t>
            </a:r>
            <a:r>
              <a:rPr lang="en-US" sz="2200" b="1" dirty="0" smtClean="0">
                <a:solidFill>
                  <a:srgbClr val="0000FF"/>
                </a:solidFill>
              </a:rPr>
              <a:t>open</a:t>
            </a:r>
            <a:r>
              <a:rPr lang="en-US" sz="2200" dirty="0" smtClean="0"/>
              <a:t> used</a:t>
            </a:r>
            <a:endParaRPr lang="en-US" sz="2200" dirty="0"/>
          </a:p>
          <a:p>
            <a:pPr>
              <a:lnSpc>
                <a:spcPct val="100000"/>
              </a:lnSpc>
              <a:spcBef>
                <a:spcPct val="0"/>
              </a:spcBef>
              <a:buFontTx/>
              <a:buNone/>
              <a:tabLst>
                <a:tab pos="465138" algn="l"/>
              </a:tabLst>
            </a:pPr>
            <a:r>
              <a:rPr lang="en-US" sz="2400" b="1" dirty="0" err="1">
                <a:solidFill>
                  <a:srgbClr val="0000FF"/>
                </a:solidFill>
              </a:rPr>
              <a:t>InData.close</a:t>
            </a:r>
            <a:r>
              <a:rPr lang="en-US" sz="2400" b="1" dirty="0">
                <a:solidFill>
                  <a:srgbClr val="0000FF"/>
                </a:solidFill>
              </a:rPr>
              <a:t>();      </a:t>
            </a:r>
            <a:r>
              <a:rPr lang="en-US" sz="2400" b="1" dirty="0" smtClean="0">
                <a:solidFill>
                  <a:srgbClr val="0000FF"/>
                </a:solidFill>
              </a:rPr>
              <a:t>           </a:t>
            </a:r>
            <a:r>
              <a:rPr lang="en-US" sz="2200" dirty="0" smtClean="0"/>
              <a:t>//</a:t>
            </a:r>
            <a:r>
              <a:rPr lang="en-US" sz="2200" b="1" dirty="0">
                <a:solidFill>
                  <a:srgbClr val="FF0000"/>
                </a:solidFill>
              </a:rPr>
              <a:t>dot notation </a:t>
            </a:r>
            <a:r>
              <a:rPr lang="en-US" sz="2200" dirty="0"/>
              <a:t>&amp; the </a:t>
            </a:r>
            <a:r>
              <a:rPr lang="en-US" sz="2200" b="1" dirty="0">
                <a:solidFill>
                  <a:srgbClr val="FF0000"/>
                </a:solidFill>
              </a:rPr>
              <a:t>member function </a:t>
            </a:r>
            <a:r>
              <a:rPr lang="en-US" sz="2200" b="1" dirty="0">
                <a:solidFill>
                  <a:srgbClr val="0000FF"/>
                </a:solidFill>
              </a:rPr>
              <a:t>close</a:t>
            </a:r>
            <a:r>
              <a:rPr lang="en-US" sz="2200" dirty="0"/>
              <a:t> used</a:t>
            </a:r>
          </a:p>
        </p:txBody>
      </p:sp>
      <p:sp>
        <p:nvSpPr>
          <p:cNvPr id="11268" name="Text Box 4"/>
          <p:cNvSpPr txBox="1">
            <a:spLocks noChangeArrowheads="1"/>
          </p:cNvSpPr>
          <p:nvPr/>
        </p:nvSpPr>
        <p:spPr bwMode="auto">
          <a:xfrm>
            <a:off x="0" y="2541588"/>
            <a:ext cx="9144000" cy="4179887"/>
          </a:xfrm>
          <a:prstGeom prst="rect">
            <a:avLst/>
          </a:prstGeom>
          <a:noFill/>
          <a:ln w="28575">
            <a:solidFill>
              <a:schemeClr val="tx1"/>
            </a:solidFill>
            <a:miter lim="800000"/>
            <a:headEnd type="none" w="sm" len="sm"/>
            <a:tailEnd type="none" w="sm" len="sm"/>
          </a:ln>
        </p:spPr>
        <p:txBody>
          <a:bodyPr>
            <a:spAutoFit/>
          </a:bodyPr>
          <a:lstStyle/>
          <a:p>
            <a:pPr>
              <a:lnSpc>
                <a:spcPct val="100000"/>
              </a:lnSpc>
              <a:spcBef>
                <a:spcPct val="0"/>
              </a:spcBef>
              <a:tabLst>
                <a:tab pos="465138" algn="l"/>
              </a:tabLst>
            </a:pPr>
            <a:r>
              <a:rPr lang="en-US" sz="2400" u="sng" dirty="0"/>
              <a:t>Example</a:t>
            </a:r>
            <a:r>
              <a:rPr lang="en-US" sz="2400" dirty="0"/>
              <a:t>:  Using class string</a:t>
            </a:r>
          </a:p>
          <a:p>
            <a:pPr>
              <a:lnSpc>
                <a:spcPct val="100000"/>
              </a:lnSpc>
              <a:spcBef>
                <a:spcPct val="0"/>
              </a:spcBef>
              <a:buFontTx/>
              <a:buNone/>
              <a:tabLst>
                <a:tab pos="465138" algn="l"/>
              </a:tabLst>
            </a:pPr>
            <a:r>
              <a:rPr lang="en-US" sz="2400" b="1" dirty="0">
                <a:solidFill>
                  <a:srgbClr val="0000FF"/>
                </a:solidFill>
              </a:rPr>
              <a:t># include &lt;string&gt;</a:t>
            </a:r>
            <a:r>
              <a:rPr lang="en-US" sz="2400" dirty="0"/>
              <a:t>	// use with class string</a:t>
            </a:r>
          </a:p>
          <a:p>
            <a:pPr>
              <a:lnSpc>
                <a:spcPct val="100000"/>
              </a:lnSpc>
              <a:spcBef>
                <a:spcPct val="0"/>
              </a:spcBef>
              <a:buFontTx/>
              <a:buNone/>
              <a:tabLst>
                <a:tab pos="465138" algn="l"/>
              </a:tabLst>
            </a:pPr>
            <a:r>
              <a:rPr lang="en-US" sz="2400" b="1" dirty="0">
                <a:solidFill>
                  <a:srgbClr val="0000FF"/>
                </a:solidFill>
              </a:rPr>
              <a:t>…</a:t>
            </a:r>
          </a:p>
          <a:p>
            <a:pPr>
              <a:lnSpc>
                <a:spcPct val="100000"/>
              </a:lnSpc>
              <a:spcBef>
                <a:spcPct val="0"/>
              </a:spcBef>
              <a:buFontTx/>
              <a:buNone/>
              <a:tabLst>
                <a:tab pos="465138" algn="l"/>
              </a:tabLst>
            </a:pPr>
            <a:r>
              <a:rPr lang="en-US" sz="2400" b="1" dirty="0">
                <a:solidFill>
                  <a:srgbClr val="0000FF"/>
                </a:solidFill>
              </a:rPr>
              <a:t>string S1, S2, S3;  	</a:t>
            </a:r>
            <a:r>
              <a:rPr lang="en-US" sz="2400" dirty="0"/>
              <a:t>// S1, S2, S3 are declared as </a:t>
            </a:r>
            <a:r>
              <a:rPr lang="en-US" sz="2400" b="1" dirty="0">
                <a:solidFill>
                  <a:srgbClr val="FF0000"/>
                </a:solidFill>
              </a:rPr>
              <a:t>objects</a:t>
            </a:r>
            <a:r>
              <a:rPr lang="en-US" sz="2400" dirty="0"/>
              <a:t> in class string</a:t>
            </a:r>
          </a:p>
          <a:p>
            <a:pPr>
              <a:lnSpc>
                <a:spcPct val="100000"/>
              </a:lnSpc>
              <a:spcBef>
                <a:spcPct val="0"/>
              </a:spcBef>
              <a:buFontTx/>
              <a:buNone/>
              <a:tabLst>
                <a:tab pos="465138" algn="l"/>
              </a:tabLst>
            </a:pPr>
            <a:r>
              <a:rPr lang="en-US" sz="2400" b="1" dirty="0">
                <a:solidFill>
                  <a:srgbClr val="0000FF"/>
                </a:solidFill>
              </a:rPr>
              <a:t>S1 = “John“;	</a:t>
            </a:r>
            <a:r>
              <a:rPr lang="en-US" sz="2400" b="1" dirty="0"/>
              <a:t>	</a:t>
            </a:r>
            <a:r>
              <a:rPr lang="en-US" sz="2400" dirty="0"/>
              <a:t>// S1 initialized</a:t>
            </a:r>
            <a:endParaRPr lang="en-US" sz="2400" dirty="0">
              <a:solidFill>
                <a:srgbClr val="0000FF"/>
              </a:solidFill>
            </a:endParaRPr>
          </a:p>
          <a:p>
            <a:pPr>
              <a:lnSpc>
                <a:spcPct val="100000"/>
              </a:lnSpc>
              <a:spcBef>
                <a:spcPct val="0"/>
              </a:spcBef>
              <a:buFontTx/>
              <a:buNone/>
              <a:tabLst>
                <a:tab pos="465138" algn="l"/>
              </a:tabLst>
            </a:pPr>
            <a:r>
              <a:rPr lang="en-US" sz="2400" b="1" dirty="0">
                <a:solidFill>
                  <a:srgbClr val="0000FF"/>
                </a:solidFill>
              </a:rPr>
              <a:t>S2 = “Doe”;</a:t>
            </a:r>
          </a:p>
          <a:p>
            <a:pPr>
              <a:lnSpc>
                <a:spcPct val="100000"/>
              </a:lnSpc>
              <a:spcBef>
                <a:spcPct val="0"/>
              </a:spcBef>
              <a:buFontTx/>
              <a:buNone/>
              <a:tabLst>
                <a:tab pos="465138" algn="l"/>
              </a:tabLst>
            </a:pPr>
            <a:r>
              <a:rPr lang="en-US" sz="2400" b="1" dirty="0">
                <a:solidFill>
                  <a:srgbClr val="0000FF"/>
                </a:solidFill>
              </a:rPr>
              <a:t>S3 = S1 + S2;		</a:t>
            </a:r>
            <a:r>
              <a:rPr lang="en-US" sz="2400" dirty="0"/>
              <a:t>// The </a:t>
            </a:r>
            <a:r>
              <a:rPr lang="en-US" sz="2400" b="1" dirty="0">
                <a:solidFill>
                  <a:srgbClr val="FF0000"/>
                </a:solidFill>
              </a:rPr>
              <a:t>+ operator </a:t>
            </a:r>
            <a:r>
              <a:rPr lang="en-US" sz="2400" dirty="0"/>
              <a:t>has been redefined in class</a:t>
            </a:r>
          </a:p>
          <a:p>
            <a:pPr>
              <a:lnSpc>
                <a:spcPct val="100000"/>
              </a:lnSpc>
              <a:spcBef>
                <a:spcPct val="0"/>
              </a:spcBef>
              <a:buFontTx/>
              <a:buNone/>
              <a:tabLst>
                <a:tab pos="465138" algn="l"/>
              </a:tabLst>
            </a:pPr>
            <a:r>
              <a:rPr lang="en-US" sz="2400" dirty="0"/>
              <a:t>				// string to join to strings together (concatenation)</a:t>
            </a:r>
          </a:p>
          <a:p>
            <a:pPr>
              <a:lnSpc>
                <a:spcPct val="100000"/>
              </a:lnSpc>
              <a:spcBef>
                <a:spcPct val="0"/>
              </a:spcBef>
              <a:buFontTx/>
              <a:buNone/>
              <a:tabLst>
                <a:tab pos="465138" algn="l"/>
              </a:tabLst>
            </a:pPr>
            <a:r>
              <a:rPr lang="en-US" sz="2400" b="1" dirty="0">
                <a:solidFill>
                  <a:srgbClr val="0000FF"/>
                </a:solidFill>
              </a:rPr>
              <a:t>S3.insert (4, “  Q.  “); </a:t>
            </a:r>
            <a:r>
              <a:rPr lang="en-US" sz="2400" dirty="0"/>
              <a:t>// </a:t>
            </a:r>
            <a:r>
              <a:rPr lang="en-US" sz="2400" b="1" dirty="0">
                <a:solidFill>
                  <a:srgbClr val="FF0000"/>
                </a:solidFill>
              </a:rPr>
              <a:t>dot notation </a:t>
            </a:r>
            <a:r>
              <a:rPr lang="en-US" sz="2400" dirty="0"/>
              <a:t>and </a:t>
            </a:r>
            <a:r>
              <a:rPr lang="en-US" sz="2400" b="1" dirty="0">
                <a:solidFill>
                  <a:srgbClr val="FF0000"/>
                </a:solidFill>
              </a:rPr>
              <a:t>member function </a:t>
            </a:r>
            <a:r>
              <a:rPr lang="en-US" sz="2400" b="1" dirty="0">
                <a:solidFill>
                  <a:srgbClr val="0000FF"/>
                </a:solidFill>
              </a:rPr>
              <a:t>insert</a:t>
            </a:r>
          </a:p>
          <a:p>
            <a:pPr>
              <a:lnSpc>
                <a:spcPct val="100000"/>
              </a:lnSpc>
              <a:spcBef>
                <a:spcPct val="0"/>
              </a:spcBef>
              <a:buFontTx/>
              <a:buNone/>
              <a:tabLst>
                <a:tab pos="465138" algn="l"/>
              </a:tabLst>
            </a:pPr>
            <a:r>
              <a:rPr lang="en-US" sz="2400" dirty="0"/>
              <a:t>			// used to insert a string after the 4</a:t>
            </a:r>
            <a:r>
              <a:rPr lang="en-US" sz="2400" baseline="30000" dirty="0"/>
              <a:t>th</a:t>
            </a:r>
            <a:r>
              <a:rPr lang="en-US" sz="2400" dirty="0"/>
              <a:t> position in string S3.</a:t>
            </a:r>
          </a:p>
          <a:p>
            <a:pPr>
              <a:lnSpc>
                <a:spcPct val="100000"/>
              </a:lnSpc>
              <a:spcBef>
                <a:spcPct val="0"/>
              </a:spcBef>
              <a:buFontTx/>
              <a:buNone/>
              <a:tabLst>
                <a:tab pos="465138" algn="l"/>
              </a:tabLst>
            </a:pPr>
            <a:r>
              <a:rPr lang="en-US" sz="2400" b="1" dirty="0" err="1">
                <a:solidFill>
                  <a:srgbClr val="0000FF"/>
                </a:solidFill>
              </a:rPr>
              <a:t>cout</a:t>
            </a:r>
            <a:r>
              <a:rPr lang="en-US" sz="2400" b="1" dirty="0">
                <a:solidFill>
                  <a:srgbClr val="0000FF"/>
                </a:solidFill>
              </a:rPr>
              <a:t> &lt;&lt; S3 &lt;&lt; </a:t>
            </a:r>
            <a:r>
              <a:rPr lang="en-US" sz="2400" b="1" dirty="0" err="1">
                <a:solidFill>
                  <a:srgbClr val="0000FF"/>
                </a:solidFill>
              </a:rPr>
              <a:t>endl</a:t>
            </a:r>
            <a:r>
              <a:rPr lang="en-US" sz="2400" b="1" dirty="0">
                <a:solidFill>
                  <a:srgbClr val="0000FF"/>
                </a:solidFill>
              </a:rPr>
              <a:t>;	</a:t>
            </a:r>
            <a:r>
              <a:rPr lang="en-US" sz="2400" dirty="0"/>
              <a:t>//  </a:t>
            </a:r>
            <a:r>
              <a:rPr lang="en-US" sz="2400" b="1" dirty="0">
                <a:solidFill>
                  <a:srgbClr val="FF0000"/>
                </a:solidFill>
              </a:rPr>
              <a:t>John Q. Doe </a:t>
            </a:r>
            <a:r>
              <a:rPr lang="en-US" sz="2400" dirty="0"/>
              <a:t>will be displayed</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pPr>
              <a:defRPr/>
            </a:pPr>
            <a:fld id="{63131015-46A0-4FB7-B818-B39577CFE14B}" type="slidenum">
              <a:rPr lang="en-US" smtClean="0"/>
              <a:pPr>
                <a:defRPr/>
              </a:pPr>
              <a:t>11</a:t>
            </a:fld>
            <a:endParaRPr lang="en-US"/>
          </a:p>
        </p:txBody>
      </p:sp>
      <p:sp>
        <p:nvSpPr>
          <p:cNvPr id="12291" name="Text Box 4"/>
          <p:cNvSpPr txBox="1">
            <a:spLocks noChangeArrowheads="1"/>
          </p:cNvSpPr>
          <p:nvPr/>
        </p:nvSpPr>
        <p:spPr bwMode="auto">
          <a:xfrm>
            <a:off x="0" y="44450"/>
            <a:ext cx="9144000" cy="2738438"/>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465138" algn="l"/>
              </a:tabLst>
            </a:pPr>
            <a:r>
              <a:rPr lang="en-US" sz="2800" b="1" u="sng" dirty="0">
                <a:solidFill>
                  <a:srgbClr val="0000FF"/>
                </a:solidFill>
              </a:rPr>
              <a:t>Declaring strings</a:t>
            </a:r>
          </a:p>
          <a:p>
            <a:pPr marL="231775" indent="-231775">
              <a:lnSpc>
                <a:spcPct val="100000"/>
              </a:lnSpc>
              <a:spcBef>
                <a:spcPct val="0"/>
              </a:spcBef>
              <a:buFont typeface="Arial" pitchFamily="34" charset="0"/>
              <a:buChar char="•"/>
              <a:tabLst>
                <a:tab pos="465138" algn="l"/>
              </a:tabLst>
            </a:pPr>
            <a:r>
              <a:rPr lang="en-US" sz="2400" dirty="0"/>
              <a:t>Similar to declaring variables for types (such as </a:t>
            </a:r>
            <a:r>
              <a:rPr lang="en-US" sz="2400" b="1" dirty="0">
                <a:solidFill>
                  <a:srgbClr val="0000FF"/>
                </a:solidFill>
              </a:rPr>
              <a:t>double X;</a:t>
            </a:r>
            <a:r>
              <a:rPr lang="en-US" sz="2400" dirty="0"/>
              <a:t>)</a:t>
            </a:r>
          </a:p>
          <a:p>
            <a:pPr marL="231775" indent="-231775">
              <a:lnSpc>
                <a:spcPct val="100000"/>
              </a:lnSpc>
              <a:spcBef>
                <a:spcPct val="0"/>
              </a:spcBef>
              <a:buFont typeface="Arial" pitchFamily="34" charset="0"/>
              <a:buChar char="•"/>
              <a:tabLst>
                <a:tab pos="465138" algn="l"/>
              </a:tabLst>
            </a:pPr>
            <a:r>
              <a:rPr lang="en-US" sz="2400" dirty="0"/>
              <a:t>Same rules for identifier names as with other variables </a:t>
            </a:r>
          </a:p>
          <a:p>
            <a:pPr marL="231775" indent="-231775">
              <a:lnSpc>
                <a:spcPct val="100000"/>
              </a:lnSpc>
              <a:spcBef>
                <a:spcPct val="0"/>
              </a:spcBef>
              <a:buFont typeface="Arial" pitchFamily="34" charset="0"/>
              <a:buChar char="•"/>
              <a:tabLst>
                <a:tab pos="465138" algn="l"/>
              </a:tabLst>
            </a:pPr>
            <a:r>
              <a:rPr lang="en-US" sz="2400" u="sng" dirty="0"/>
              <a:t>Form</a:t>
            </a:r>
            <a:r>
              <a:rPr lang="en-US" sz="2400" dirty="0"/>
              <a:t>:  </a:t>
            </a:r>
            <a:r>
              <a:rPr lang="en-US" sz="2400" b="1" dirty="0">
                <a:solidFill>
                  <a:srgbClr val="0000FF"/>
                </a:solidFill>
              </a:rPr>
              <a:t>string </a:t>
            </a:r>
            <a:r>
              <a:rPr lang="en-US" sz="2400" b="1" dirty="0" err="1">
                <a:solidFill>
                  <a:srgbClr val="0000FF"/>
                </a:solidFill>
              </a:rPr>
              <a:t>StringName</a:t>
            </a:r>
            <a:r>
              <a:rPr lang="en-US" sz="2400" dirty="0"/>
              <a:t>;</a:t>
            </a:r>
          </a:p>
          <a:p>
            <a:pPr marL="231775" indent="-231775">
              <a:lnSpc>
                <a:spcPct val="100000"/>
              </a:lnSpc>
              <a:spcBef>
                <a:spcPct val="0"/>
              </a:spcBef>
              <a:buFont typeface="Arial" pitchFamily="34" charset="0"/>
              <a:buChar char="•"/>
              <a:tabLst>
                <a:tab pos="465138" algn="l"/>
              </a:tabLst>
            </a:pPr>
            <a:r>
              <a:rPr lang="en-US" sz="2400" u="sng" dirty="0"/>
              <a:t>Example</a:t>
            </a:r>
            <a:r>
              <a:rPr lang="en-US" sz="2400" dirty="0"/>
              <a:t>:</a:t>
            </a:r>
          </a:p>
          <a:p>
            <a:pPr marL="688975" lvl="1" indent="-231775">
              <a:lnSpc>
                <a:spcPct val="100000"/>
              </a:lnSpc>
              <a:spcBef>
                <a:spcPct val="0"/>
              </a:spcBef>
              <a:tabLst>
                <a:tab pos="465138" algn="l"/>
              </a:tabLst>
            </a:pPr>
            <a:r>
              <a:rPr lang="en-US" sz="2400" b="1" dirty="0">
                <a:solidFill>
                  <a:srgbClr val="0000FF"/>
                </a:solidFill>
              </a:rPr>
              <a:t>string College, Semester, Course, </a:t>
            </a:r>
            <a:r>
              <a:rPr lang="en-US" sz="2400" b="1" dirty="0" err="1" smtClean="0">
                <a:solidFill>
                  <a:srgbClr val="0000FF"/>
                </a:solidFill>
              </a:rPr>
              <a:t>Last_Name</a:t>
            </a:r>
            <a:r>
              <a:rPr lang="en-US" sz="2400" b="1" dirty="0" smtClean="0">
                <a:solidFill>
                  <a:srgbClr val="0000FF"/>
                </a:solidFill>
              </a:rPr>
              <a:t>;</a:t>
            </a:r>
            <a:endParaRPr lang="en-US" sz="2400" b="1" dirty="0">
              <a:solidFill>
                <a:srgbClr val="0000FF"/>
              </a:solidFill>
            </a:endParaRPr>
          </a:p>
          <a:p>
            <a:pPr marL="688975" lvl="1" indent="-231775">
              <a:lnSpc>
                <a:spcPct val="100000"/>
              </a:lnSpc>
              <a:spcBef>
                <a:spcPct val="0"/>
              </a:spcBef>
              <a:tabLst>
                <a:tab pos="465138" algn="l"/>
              </a:tabLst>
            </a:pPr>
            <a:r>
              <a:rPr lang="en-US" sz="2400" b="1" dirty="0">
                <a:solidFill>
                  <a:srgbClr val="0000FF"/>
                </a:solidFill>
              </a:rPr>
              <a:t>string </a:t>
            </a:r>
            <a:r>
              <a:rPr lang="en-US" sz="2400" b="1" dirty="0" err="1">
                <a:solidFill>
                  <a:srgbClr val="0000FF"/>
                </a:solidFill>
              </a:rPr>
              <a:t>x,y,z</a:t>
            </a:r>
            <a:r>
              <a:rPr lang="en-US" sz="2400" b="1" dirty="0">
                <a:solidFill>
                  <a:srgbClr val="0000FF"/>
                </a:solidFill>
              </a:rPr>
              <a:t>;</a:t>
            </a:r>
            <a:endParaRPr lang="en-US" sz="2400" dirty="0"/>
          </a:p>
        </p:txBody>
      </p:sp>
      <p:sp>
        <p:nvSpPr>
          <p:cNvPr id="12292" name="Text Box 4"/>
          <p:cNvSpPr txBox="1">
            <a:spLocks noChangeArrowheads="1"/>
          </p:cNvSpPr>
          <p:nvPr/>
        </p:nvSpPr>
        <p:spPr bwMode="auto">
          <a:xfrm>
            <a:off x="0" y="2852738"/>
            <a:ext cx="9144000" cy="3805237"/>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465138" algn="l"/>
              </a:tabLst>
            </a:pPr>
            <a:r>
              <a:rPr lang="en-US" sz="2800" b="1" u="sng">
                <a:solidFill>
                  <a:srgbClr val="0000FF"/>
                </a:solidFill>
              </a:rPr>
              <a:t>Initializing strings</a:t>
            </a:r>
          </a:p>
          <a:p>
            <a:pPr marL="231775" indent="-231775">
              <a:lnSpc>
                <a:spcPct val="100000"/>
              </a:lnSpc>
              <a:spcBef>
                <a:spcPct val="0"/>
              </a:spcBef>
              <a:buFont typeface="Arial" pitchFamily="34" charset="0"/>
              <a:buChar char="•"/>
              <a:tabLst>
                <a:tab pos="465138" algn="l"/>
              </a:tabLst>
            </a:pPr>
            <a:r>
              <a:rPr lang="en-US" sz="2400"/>
              <a:t>Can be initialized in two ways:</a:t>
            </a:r>
          </a:p>
          <a:p>
            <a:pPr marL="681038" lvl="1" indent="-334963">
              <a:lnSpc>
                <a:spcPct val="100000"/>
              </a:lnSpc>
              <a:spcBef>
                <a:spcPct val="0"/>
              </a:spcBef>
              <a:buFont typeface="Calibri" pitchFamily="34" charset="0"/>
              <a:buAutoNum type="arabicPeriod"/>
              <a:tabLst>
                <a:tab pos="465138" algn="l"/>
              </a:tabLst>
            </a:pPr>
            <a:r>
              <a:rPr lang="en-US" sz="2400"/>
              <a:t>Using the = operator (when the string is declared or later)</a:t>
            </a:r>
          </a:p>
          <a:p>
            <a:pPr marL="681038" lvl="1" indent="-334963">
              <a:lnSpc>
                <a:spcPct val="100000"/>
              </a:lnSpc>
              <a:spcBef>
                <a:spcPct val="0"/>
              </a:spcBef>
              <a:buFont typeface="Calibri" pitchFamily="34" charset="0"/>
              <a:buAutoNum type="arabicPeriod"/>
              <a:tabLst>
                <a:tab pos="465138" algn="l"/>
              </a:tabLst>
            </a:pPr>
            <a:r>
              <a:rPr lang="en-US" sz="2400"/>
              <a:t>Putting the string value in parentheses when the string is declared.</a:t>
            </a:r>
          </a:p>
          <a:p>
            <a:pPr marL="231775" indent="-231775">
              <a:lnSpc>
                <a:spcPct val="100000"/>
              </a:lnSpc>
              <a:spcBef>
                <a:spcPct val="0"/>
              </a:spcBef>
              <a:buFont typeface="Arial" pitchFamily="34" charset="0"/>
              <a:buChar char="•"/>
              <a:tabLst>
                <a:tab pos="465138" algn="l"/>
              </a:tabLst>
            </a:pPr>
            <a:r>
              <a:rPr lang="en-US" sz="2400"/>
              <a:t>In either case, the string value is place in double quotes.</a:t>
            </a:r>
          </a:p>
          <a:p>
            <a:pPr marL="231775" indent="-231775">
              <a:lnSpc>
                <a:spcPct val="100000"/>
              </a:lnSpc>
              <a:spcBef>
                <a:spcPct val="0"/>
              </a:spcBef>
              <a:buFont typeface="Arial" pitchFamily="34" charset="0"/>
              <a:buChar char="•"/>
              <a:tabLst>
                <a:tab pos="465138" algn="l"/>
              </a:tabLst>
            </a:pPr>
            <a:r>
              <a:rPr lang="en-US" sz="2400" u="sng"/>
              <a:t>Example</a:t>
            </a:r>
            <a:r>
              <a:rPr lang="en-US" sz="2400"/>
              <a:t>:</a:t>
            </a:r>
          </a:p>
          <a:p>
            <a:pPr marL="681038" lvl="1" indent="-334963">
              <a:lnSpc>
                <a:spcPct val="100000"/>
              </a:lnSpc>
              <a:spcBef>
                <a:spcPct val="0"/>
              </a:spcBef>
              <a:tabLst>
                <a:tab pos="465138" algn="l"/>
              </a:tabLst>
            </a:pPr>
            <a:r>
              <a:rPr lang="en-US" sz="2400" b="1">
                <a:solidFill>
                  <a:srgbClr val="0000FF"/>
                </a:solidFill>
              </a:rPr>
              <a:t>string College = “TCC”;			// declare and initialize</a:t>
            </a:r>
          </a:p>
          <a:p>
            <a:pPr marL="681038" lvl="1" indent="-334963">
              <a:lnSpc>
                <a:spcPct val="100000"/>
              </a:lnSpc>
              <a:spcBef>
                <a:spcPct val="0"/>
              </a:spcBef>
              <a:tabLst>
                <a:tab pos="465138" algn="l"/>
              </a:tabLst>
            </a:pPr>
            <a:r>
              <a:rPr lang="en-US" sz="2400" b="1">
                <a:solidFill>
                  <a:srgbClr val="0000FF"/>
                </a:solidFill>
              </a:rPr>
              <a:t>string Last_Name (“Doe”);		// declare and initialize</a:t>
            </a:r>
          </a:p>
          <a:p>
            <a:pPr marL="681038" lvl="1" indent="-334963">
              <a:lnSpc>
                <a:spcPct val="100000"/>
              </a:lnSpc>
              <a:spcBef>
                <a:spcPct val="0"/>
              </a:spcBef>
              <a:tabLst>
                <a:tab pos="465138" algn="l"/>
              </a:tabLst>
            </a:pPr>
            <a:r>
              <a:rPr lang="en-US" sz="2400" b="1">
                <a:solidFill>
                  <a:srgbClr val="0000FF"/>
                </a:solidFill>
              </a:rPr>
              <a:t>string Course;				// declare</a:t>
            </a:r>
          </a:p>
          <a:p>
            <a:pPr marL="681038" lvl="1" indent="-334963">
              <a:lnSpc>
                <a:spcPct val="100000"/>
              </a:lnSpc>
              <a:spcBef>
                <a:spcPct val="0"/>
              </a:spcBef>
              <a:tabLst>
                <a:tab pos="465138" algn="l"/>
              </a:tabLst>
            </a:pPr>
            <a:r>
              <a:rPr lang="en-US" sz="2400" b="1">
                <a:solidFill>
                  <a:srgbClr val="0000FF"/>
                </a:solidFill>
              </a:rPr>
              <a:t>Course = “EGR  125”;			// initialize</a:t>
            </a:r>
            <a:endParaRPr lang="en-US" sz="240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pPr>
              <a:defRPr/>
            </a:pPr>
            <a:fld id="{EB303C0A-8CB4-4336-8A09-0FF6550DEBEC}" type="slidenum">
              <a:rPr lang="en-US" smtClean="0"/>
              <a:pPr>
                <a:defRPr/>
              </a:pPr>
              <a:t>12</a:t>
            </a:fld>
            <a:endParaRPr lang="en-US" dirty="0"/>
          </a:p>
        </p:txBody>
      </p:sp>
      <p:sp>
        <p:nvSpPr>
          <p:cNvPr id="13315" name="Text Box 4"/>
          <p:cNvSpPr txBox="1">
            <a:spLocks noChangeArrowheads="1"/>
          </p:cNvSpPr>
          <p:nvPr/>
        </p:nvSpPr>
        <p:spPr bwMode="auto">
          <a:xfrm>
            <a:off x="0" y="44450"/>
            <a:ext cx="9144000" cy="1262063"/>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800" b="1" u="sng">
                <a:solidFill>
                  <a:srgbClr val="0000FF"/>
                </a:solidFill>
              </a:rPr>
              <a:t>Operators</a:t>
            </a:r>
          </a:p>
          <a:p>
            <a:pPr>
              <a:lnSpc>
                <a:spcPct val="100000"/>
              </a:lnSpc>
              <a:spcBef>
                <a:spcPct val="0"/>
              </a:spcBef>
              <a:tabLst>
                <a:tab pos="465138" algn="l"/>
              </a:tabLst>
            </a:pPr>
            <a:r>
              <a:rPr lang="en-US" sz="2400"/>
              <a:t>C++ has overloaded some of the arithmetic and relational operators to work with string objects.</a:t>
            </a:r>
          </a:p>
        </p:txBody>
      </p:sp>
      <p:sp>
        <p:nvSpPr>
          <p:cNvPr id="13316" name="Text Box 4"/>
          <p:cNvSpPr txBox="1">
            <a:spLocks noChangeArrowheads="1"/>
          </p:cNvSpPr>
          <p:nvPr/>
        </p:nvSpPr>
        <p:spPr bwMode="auto">
          <a:xfrm>
            <a:off x="0" y="1430338"/>
            <a:ext cx="9144000" cy="4154487"/>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tabLst>
                <a:tab pos="231775" algn="l"/>
                <a:tab pos="465138" algn="l"/>
              </a:tabLst>
            </a:pPr>
            <a:r>
              <a:rPr lang="en-US" sz="2400" b="1" u="sng">
                <a:solidFill>
                  <a:srgbClr val="0000FF"/>
                </a:solidFill>
              </a:rPr>
              <a:t>Concatenation (+,  +=)</a:t>
            </a:r>
          </a:p>
          <a:p>
            <a:pPr marL="231775" indent="-231775">
              <a:lnSpc>
                <a:spcPct val="100000"/>
              </a:lnSpc>
              <a:spcBef>
                <a:spcPct val="0"/>
              </a:spcBef>
              <a:buFont typeface="Arial" pitchFamily="34" charset="0"/>
              <a:buChar char="•"/>
              <a:tabLst>
                <a:tab pos="231775" algn="l"/>
                <a:tab pos="465138" algn="l"/>
              </a:tabLst>
            </a:pPr>
            <a:r>
              <a:rPr lang="en-US" sz="2400"/>
              <a:t>The + operator is used for </a:t>
            </a:r>
            <a:r>
              <a:rPr lang="en-US" sz="2400" b="1" i="1">
                <a:solidFill>
                  <a:srgbClr val="FF0000"/>
                </a:solidFill>
              </a:rPr>
              <a:t>concatenation</a:t>
            </a:r>
            <a:r>
              <a:rPr lang="en-US" sz="2400"/>
              <a:t>, or to join two strings.</a:t>
            </a:r>
          </a:p>
          <a:p>
            <a:pPr marL="231775" indent="-231775">
              <a:lnSpc>
                <a:spcPct val="100000"/>
              </a:lnSpc>
              <a:spcBef>
                <a:spcPct val="0"/>
              </a:spcBef>
              <a:buFont typeface="Arial" pitchFamily="34" charset="0"/>
              <a:buChar char="•"/>
              <a:tabLst>
                <a:tab pos="231775" algn="l"/>
                <a:tab pos="465138" algn="l"/>
              </a:tabLst>
            </a:pPr>
            <a:r>
              <a:rPr lang="en-US" sz="2400"/>
              <a:t>Similarly, += can be used to add a string on to the end of another string.</a:t>
            </a:r>
          </a:p>
          <a:p>
            <a:pPr marL="231775" indent="-231775">
              <a:lnSpc>
                <a:spcPct val="100000"/>
              </a:lnSpc>
              <a:spcBef>
                <a:spcPct val="0"/>
              </a:spcBef>
              <a:buFont typeface="Arial" pitchFamily="34" charset="0"/>
              <a:buChar char="•"/>
              <a:tabLst>
                <a:tab pos="231775" algn="l"/>
                <a:tab pos="465138" algn="l"/>
              </a:tabLst>
            </a:pPr>
            <a:r>
              <a:rPr lang="en-US" sz="2400"/>
              <a:t>Example:  </a:t>
            </a:r>
          </a:p>
          <a:p>
            <a:pPr marL="688975" lvl="1" indent="-231775">
              <a:lnSpc>
                <a:spcPct val="100000"/>
              </a:lnSpc>
              <a:spcBef>
                <a:spcPct val="0"/>
              </a:spcBef>
              <a:tabLst>
                <a:tab pos="231775" algn="l"/>
                <a:tab pos="465138" algn="l"/>
              </a:tabLst>
            </a:pPr>
            <a:r>
              <a:rPr lang="en-US" sz="2400" b="1">
                <a:solidFill>
                  <a:srgbClr val="0000FF"/>
                </a:solidFill>
              </a:rPr>
              <a:t>string Prefix = “EGR”, Number = “125”;</a:t>
            </a:r>
          </a:p>
          <a:p>
            <a:pPr marL="688975" lvl="1" indent="-231775">
              <a:lnSpc>
                <a:spcPct val="100000"/>
              </a:lnSpc>
              <a:spcBef>
                <a:spcPct val="0"/>
              </a:spcBef>
              <a:tabLst>
                <a:tab pos="231775" algn="l"/>
                <a:tab pos="465138" algn="l"/>
              </a:tabLst>
            </a:pPr>
            <a:r>
              <a:rPr lang="en-US" sz="2400" b="1">
                <a:solidFill>
                  <a:srgbClr val="0000FF"/>
                </a:solidFill>
              </a:rPr>
              <a:t>string Course, Suffix = “-N02B”;</a:t>
            </a:r>
          </a:p>
          <a:p>
            <a:pPr marL="688975" lvl="1" indent="-231775">
              <a:lnSpc>
                <a:spcPct val="100000"/>
              </a:lnSpc>
              <a:spcBef>
                <a:spcPct val="0"/>
              </a:spcBef>
              <a:tabLst>
                <a:tab pos="231775" algn="l"/>
                <a:tab pos="465138" algn="l"/>
              </a:tabLst>
            </a:pPr>
            <a:r>
              <a:rPr lang="en-US" sz="2400" b="1">
                <a:solidFill>
                  <a:srgbClr val="0000FF"/>
                </a:solidFill>
              </a:rPr>
              <a:t>Course = Prefix + Number;		</a:t>
            </a:r>
            <a:r>
              <a:rPr lang="en-US" sz="2400" b="1">
                <a:solidFill>
                  <a:srgbClr val="FF0000"/>
                </a:solidFill>
              </a:rPr>
              <a:t>// concatenation</a:t>
            </a:r>
          </a:p>
          <a:p>
            <a:pPr marL="688975" lvl="1" indent="-231775">
              <a:lnSpc>
                <a:spcPct val="100000"/>
              </a:lnSpc>
              <a:spcBef>
                <a:spcPct val="0"/>
              </a:spcBef>
              <a:tabLst>
                <a:tab pos="231775" algn="l"/>
                <a:tab pos="465138" algn="l"/>
              </a:tabLst>
            </a:pPr>
            <a:r>
              <a:rPr lang="en-US" sz="2400" b="1">
                <a:solidFill>
                  <a:srgbClr val="0000FF"/>
                </a:solidFill>
              </a:rPr>
              <a:t>cout &lt;&lt; Course &lt;&lt; endl;</a:t>
            </a:r>
            <a:r>
              <a:rPr lang="en-US" sz="2400"/>
              <a:t>			</a:t>
            </a:r>
            <a:r>
              <a:rPr lang="en-US" sz="2400" b="1">
                <a:solidFill>
                  <a:srgbClr val="FF0000"/>
                </a:solidFill>
              </a:rPr>
              <a:t>// Output:  EGR125</a:t>
            </a:r>
          </a:p>
          <a:p>
            <a:pPr marL="688975" lvl="1" indent="-231775">
              <a:lnSpc>
                <a:spcPct val="100000"/>
              </a:lnSpc>
              <a:spcBef>
                <a:spcPct val="0"/>
              </a:spcBef>
              <a:tabLst>
                <a:tab pos="231775" algn="l"/>
                <a:tab pos="465138" algn="l"/>
              </a:tabLst>
            </a:pPr>
            <a:r>
              <a:rPr lang="en-US" sz="2400" b="1">
                <a:solidFill>
                  <a:srgbClr val="0000FF"/>
                </a:solidFill>
              </a:rPr>
              <a:t>Course += Suffix;			</a:t>
            </a:r>
            <a:r>
              <a:rPr lang="en-US" sz="2400" b="1">
                <a:solidFill>
                  <a:srgbClr val="FF0000"/>
                </a:solidFill>
              </a:rPr>
              <a:t>// concatenation</a:t>
            </a:r>
          </a:p>
          <a:p>
            <a:pPr marL="688975" lvl="1" indent="-231775">
              <a:lnSpc>
                <a:spcPct val="100000"/>
              </a:lnSpc>
              <a:spcBef>
                <a:spcPct val="0"/>
              </a:spcBef>
              <a:tabLst>
                <a:tab pos="231775" algn="l"/>
                <a:tab pos="465138" algn="l"/>
              </a:tabLst>
            </a:pPr>
            <a:r>
              <a:rPr lang="en-US" sz="2400" b="1">
                <a:solidFill>
                  <a:srgbClr val="FF0000"/>
                </a:solidFill>
              </a:rPr>
              <a:t>	</a:t>
            </a:r>
            <a:r>
              <a:rPr lang="en-US" sz="2400" b="1">
                <a:solidFill>
                  <a:srgbClr val="0000FF"/>
                </a:solidFill>
              </a:rPr>
              <a:t>cout &lt;&lt; Course &lt;&lt; endl;</a:t>
            </a:r>
            <a:r>
              <a:rPr lang="en-US" sz="2400"/>
              <a:t>	</a:t>
            </a:r>
            <a:r>
              <a:rPr lang="en-US" sz="2400" b="1">
                <a:solidFill>
                  <a:srgbClr val="FF0000"/>
                </a:solidFill>
              </a:rPr>
              <a:t>		// Output:  EGR125-N02B</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pPr>
              <a:defRPr/>
            </a:pPr>
            <a:fld id="{71A7BC7E-1482-4ECB-A757-BAF34C440B1E}" type="slidenum">
              <a:rPr lang="en-US" smtClean="0"/>
              <a:pPr>
                <a:defRPr/>
              </a:pPr>
              <a:t>13</a:t>
            </a:fld>
            <a:endParaRPr lang="en-US"/>
          </a:p>
        </p:txBody>
      </p:sp>
      <p:sp>
        <p:nvSpPr>
          <p:cNvPr id="14339" name="Text Box 4"/>
          <p:cNvSpPr txBox="1">
            <a:spLocks noChangeArrowheads="1"/>
          </p:cNvSpPr>
          <p:nvPr/>
        </p:nvSpPr>
        <p:spPr bwMode="auto">
          <a:xfrm>
            <a:off x="0" y="0"/>
            <a:ext cx="9144000" cy="7478713"/>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tabLst>
                <a:tab pos="231775" algn="l"/>
                <a:tab pos="465138" algn="l"/>
              </a:tabLst>
            </a:pPr>
            <a:r>
              <a:rPr lang="en-US" sz="2400" b="1" u="sng" dirty="0">
                <a:solidFill>
                  <a:srgbClr val="0000FF"/>
                </a:solidFill>
              </a:rPr>
              <a:t>Relational operators</a:t>
            </a:r>
          </a:p>
          <a:p>
            <a:pPr marL="231775" indent="-231775">
              <a:lnSpc>
                <a:spcPct val="100000"/>
              </a:lnSpc>
              <a:spcBef>
                <a:spcPct val="0"/>
              </a:spcBef>
              <a:buFont typeface="Arial" pitchFamily="34" charset="0"/>
              <a:buChar char="•"/>
              <a:tabLst>
                <a:tab pos="231775" algn="l"/>
                <a:tab pos="465138" algn="l"/>
              </a:tabLst>
            </a:pPr>
            <a:r>
              <a:rPr lang="en-US" sz="2400" dirty="0"/>
              <a:t>Relational operators are used to compare two strings</a:t>
            </a:r>
          </a:p>
          <a:p>
            <a:pPr marL="231775" indent="-231775">
              <a:lnSpc>
                <a:spcPct val="100000"/>
              </a:lnSpc>
              <a:spcBef>
                <a:spcPct val="0"/>
              </a:spcBef>
              <a:buFont typeface="Arial" pitchFamily="34" charset="0"/>
              <a:buChar char="•"/>
              <a:tabLst>
                <a:tab pos="231775" algn="l"/>
                <a:tab pos="465138" algn="l"/>
              </a:tabLst>
            </a:pPr>
            <a:r>
              <a:rPr lang="en-US" sz="2400" dirty="0"/>
              <a:t>Strings are compared based on:</a:t>
            </a:r>
          </a:p>
          <a:p>
            <a:pPr marL="688975" lvl="1" indent="-231775">
              <a:lnSpc>
                <a:spcPct val="100000"/>
              </a:lnSpc>
              <a:spcBef>
                <a:spcPct val="0"/>
              </a:spcBef>
              <a:buFont typeface="Courier New" pitchFamily="49" charset="0"/>
              <a:buChar char="o"/>
              <a:tabLst>
                <a:tab pos="231775" algn="l"/>
                <a:tab pos="465138" algn="l"/>
              </a:tabLst>
            </a:pPr>
            <a:r>
              <a:rPr lang="en-US" sz="2400" u="sng" dirty="0"/>
              <a:t>ASCII value </a:t>
            </a:r>
            <a:r>
              <a:rPr lang="en-US" sz="2400" dirty="0"/>
              <a:t>– refer to the table of ASCII Codes on the next slide</a:t>
            </a:r>
          </a:p>
          <a:p>
            <a:pPr marL="688975" lvl="1" indent="-231775">
              <a:lnSpc>
                <a:spcPct val="100000"/>
              </a:lnSpc>
              <a:spcBef>
                <a:spcPct val="0"/>
              </a:spcBef>
              <a:buFont typeface="Courier New" pitchFamily="49" charset="0"/>
              <a:buChar char="o"/>
              <a:tabLst>
                <a:tab pos="231775" algn="l"/>
                <a:tab pos="465138" algn="l"/>
              </a:tabLst>
            </a:pPr>
            <a:r>
              <a:rPr lang="en-US" sz="2400" u="sng" dirty="0"/>
              <a:t>Lexicographically</a:t>
            </a:r>
            <a:r>
              <a:rPr lang="en-US" sz="2400" dirty="0"/>
              <a:t> – basically refers to the ordering that might be used in a dictionary.  A word that would occur earlier in the dictionary is less than a word that occurs later in the dictionary.  Example:  “Williams” &lt; “Williamson”</a:t>
            </a:r>
          </a:p>
          <a:p>
            <a:pPr marL="231775" indent="-231775">
              <a:lnSpc>
                <a:spcPct val="100000"/>
              </a:lnSpc>
              <a:spcBef>
                <a:spcPct val="0"/>
              </a:spcBef>
              <a:tabLst>
                <a:tab pos="231775" algn="l"/>
                <a:tab pos="465138" algn="l"/>
              </a:tabLst>
            </a:pPr>
            <a:r>
              <a:rPr lang="en-US" sz="2400" b="1" u="sng" dirty="0">
                <a:solidFill>
                  <a:srgbClr val="0000FF"/>
                </a:solidFill>
              </a:rPr>
              <a:t>Examples</a:t>
            </a:r>
            <a:r>
              <a:rPr lang="en-US" sz="2400" b="1" dirty="0">
                <a:solidFill>
                  <a:srgbClr val="0000FF"/>
                </a:solidFill>
              </a:rPr>
              <a:t>:</a:t>
            </a:r>
          </a:p>
          <a:p>
            <a:pPr marL="231775" indent="-231775">
              <a:lnSpc>
                <a:spcPct val="100000"/>
              </a:lnSpc>
              <a:spcBef>
                <a:spcPct val="0"/>
              </a:spcBef>
              <a:tabLst>
                <a:tab pos="231775" algn="l"/>
                <a:tab pos="465138" algn="l"/>
              </a:tabLst>
            </a:pPr>
            <a:r>
              <a:rPr lang="en-US" sz="2400" dirty="0"/>
              <a:t>Circle True or False for each relational expression below:</a:t>
            </a:r>
          </a:p>
          <a:p>
            <a:pPr marL="231775" indent="-231775">
              <a:lnSpc>
                <a:spcPct val="100000"/>
              </a:lnSpc>
              <a:spcBef>
                <a:spcPct val="0"/>
              </a:spcBef>
              <a:tabLst>
                <a:tab pos="231775" algn="l"/>
                <a:tab pos="465138" algn="l"/>
              </a:tabLst>
            </a:pPr>
            <a:r>
              <a:rPr lang="en-US" sz="2400" b="1" dirty="0">
                <a:solidFill>
                  <a:srgbClr val="0000FF"/>
                </a:solidFill>
              </a:rPr>
              <a:t>		“A” &lt; “B”			True		False</a:t>
            </a:r>
          </a:p>
          <a:p>
            <a:pPr marL="231775" indent="-231775">
              <a:lnSpc>
                <a:spcPct val="100000"/>
              </a:lnSpc>
              <a:spcBef>
                <a:spcPct val="0"/>
              </a:spcBef>
              <a:tabLst>
                <a:tab pos="231775" algn="l"/>
                <a:tab pos="465138" algn="l"/>
              </a:tabLst>
            </a:pPr>
            <a:r>
              <a:rPr lang="en-US" sz="2400" b="1" dirty="0">
                <a:solidFill>
                  <a:srgbClr val="0000FF"/>
                </a:solidFill>
              </a:rPr>
              <a:t>		“A” &lt; “a”			True		False</a:t>
            </a:r>
          </a:p>
          <a:p>
            <a:pPr marL="231775" indent="-231775">
              <a:lnSpc>
                <a:spcPct val="100000"/>
              </a:lnSpc>
              <a:spcBef>
                <a:spcPct val="0"/>
              </a:spcBef>
              <a:tabLst>
                <a:tab pos="231775" algn="l"/>
                <a:tab pos="465138" algn="l"/>
              </a:tabLst>
            </a:pPr>
            <a:r>
              <a:rPr lang="en-US" sz="2400" b="1" dirty="0">
                <a:solidFill>
                  <a:srgbClr val="0000FF"/>
                </a:solidFill>
              </a:rPr>
              <a:t>		“A” &lt; “AA”		True		False</a:t>
            </a:r>
          </a:p>
          <a:p>
            <a:pPr marL="231775" indent="-231775">
              <a:lnSpc>
                <a:spcPct val="100000"/>
              </a:lnSpc>
              <a:spcBef>
                <a:spcPct val="0"/>
              </a:spcBef>
              <a:tabLst>
                <a:tab pos="231775" algn="l"/>
                <a:tab pos="465138" algn="l"/>
              </a:tabLst>
            </a:pPr>
            <a:r>
              <a:rPr lang="en-US" sz="2400" b="1" dirty="0">
                <a:solidFill>
                  <a:srgbClr val="0000FF"/>
                </a:solidFill>
              </a:rPr>
              <a:t>		“John” &lt; “John  Doe”	True		False</a:t>
            </a:r>
          </a:p>
          <a:p>
            <a:pPr marL="231775" indent="-231775">
              <a:lnSpc>
                <a:spcPct val="100000"/>
              </a:lnSpc>
              <a:spcBef>
                <a:spcPct val="0"/>
              </a:spcBef>
              <a:tabLst>
                <a:tab pos="231775" algn="l"/>
                <a:tab pos="465138" algn="l"/>
              </a:tabLst>
            </a:pPr>
            <a:r>
              <a:rPr lang="en-US" sz="2400" b="1" dirty="0">
                <a:solidFill>
                  <a:srgbClr val="0000FF"/>
                </a:solidFill>
              </a:rPr>
              <a:t>		“1” &lt; “2”			True		False</a:t>
            </a:r>
          </a:p>
          <a:p>
            <a:pPr marL="231775" indent="-231775">
              <a:lnSpc>
                <a:spcPct val="100000"/>
              </a:lnSpc>
              <a:spcBef>
                <a:spcPct val="0"/>
              </a:spcBef>
              <a:tabLst>
                <a:tab pos="231775" algn="l"/>
                <a:tab pos="465138" algn="l"/>
              </a:tabLst>
            </a:pPr>
            <a:r>
              <a:rPr lang="en-US" sz="2400" b="1" dirty="0">
                <a:solidFill>
                  <a:srgbClr val="0000FF"/>
                </a:solidFill>
              </a:rPr>
              <a:t>		“</a:t>
            </a:r>
            <a:r>
              <a:rPr lang="en-US" sz="2400" b="1" dirty="0" smtClean="0">
                <a:solidFill>
                  <a:srgbClr val="0000FF"/>
                </a:solidFill>
              </a:rPr>
              <a:t>123” </a:t>
            </a:r>
            <a:r>
              <a:rPr lang="en-US" sz="2400" b="1" dirty="0">
                <a:solidFill>
                  <a:srgbClr val="0000FF"/>
                </a:solidFill>
              </a:rPr>
              <a:t>&lt; “1111”		True		False</a:t>
            </a:r>
          </a:p>
          <a:p>
            <a:pPr marL="231775" indent="-231775">
              <a:lnSpc>
                <a:spcPct val="100000"/>
              </a:lnSpc>
              <a:spcBef>
                <a:spcPct val="0"/>
              </a:spcBef>
              <a:tabLst>
                <a:tab pos="231775" algn="l"/>
                <a:tab pos="465138" algn="l"/>
              </a:tabLst>
            </a:pPr>
            <a:r>
              <a:rPr lang="en-US" sz="2400" b="1" dirty="0">
                <a:solidFill>
                  <a:srgbClr val="0000FF"/>
                </a:solidFill>
              </a:rPr>
              <a:t>		“A” &lt; “1”			True		False</a:t>
            </a:r>
          </a:p>
          <a:p>
            <a:pPr marL="231775" indent="-231775">
              <a:lnSpc>
                <a:spcPct val="100000"/>
              </a:lnSpc>
              <a:spcBef>
                <a:spcPct val="0"/>
              </a:spcBef>
              <a:tabLst>
                <a:tab pos="231775" algn="l"/>
                <a:tab pos="465138" algn="l"/>
              </a:tabLst>
            </a:pPr>
            <a:r>
              <a:rPr lang="en-US" sz="2400" b="1" dirty="0">
                <a:solidFill>
                  <a:srgbClr val="0000FF"/>
                </a:solidFill>
              </a:rPr>
              <a:t>		“Z” == 90			True		False</a:t>
            </a:r>
          </a:p>
          <a:p>
            <a:pPr marL="231775" indent="-231775">
              <a:lnSpc>
                <a:spcPct val="100000"/>
              </a:lnSpc>
              <a:spcBef>
                <a:spcPct val="0"/>
              </a:spcBef>
              <a:tabLst>
                <a:tab pos="231775" algn="l"/>
                <a:tab pos="465138" algn="l"/>
              </a:tabLst>
            </a:pPr>
            <a:endParaRPr lang="en-US" sz="2400" dirty="0"/>
          </a:p>
          <a:p>
            <a:pPr marL="231775" indent="-231775">
              <a:lnSpc>
                <a:spcPct val="100000"/>
              </a:lnSpc>
              <a:spcBef>
                <a:spcPct val="0"/>
              </a:spcBef>
              <a:tabLst>
                <a:tab pos="231775" algn="l"/>
                <a:tab pos="465138" algn="l"/>
              </a:tabLst>
            </a:pPr>
            <a:endParaRPr lang="en-US" sz="2400"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pPr>
              <a:defRPr/>
            </a:pPr>
            <a:fld id="{4D49F910-5407-4669-92E1-8CC68E2FCB65}" type="slidenum">
              <a:rPr lang="en-US" smtClean="0"/>
              <a:pPr>
                <a:defRPr/>
              </a:pPr>
              <a:t>14</a:t>
            </a:fld>
            <a:endParaRPr lang="en-US"/>
          </a:p>
        </p:txBody>
      </p:sp>
      <p:sp>
        <p:nvSpPr>
          <p:cNvPr id="15363" name="Text Box 4"/>
          <p:cNvSpPr txBox="1">
            <a:spLocks noChangeArrowheads="1"/>
          </p:cNvSpPr>
          <p:nvPr/>
        </p:nvSpPr>
        <p:spPr bwMode="auto">
          <a:xfrm>
            <a:off x="0" y="0"/>
            <a:ext cx="2090738" cy="461963"/>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tabLst>
                <a:tab pos="231775" algn="l"/>
                <a:tab pos="465138" algn="l"/>
              </a:tabLst>
            </a:pPr>
            <a:r>
              <a:rPr lang="en-US" sz="2400" b="1" u="sng">
                <a:solidFill>
                  <a:srgbClr val="0000FF"/>
                </a:solidFill>
              </a:rPr>
              <a:t>ASCII Codes</a:t>
            </a:r>
            <a:endParaRPr lang="en-US" sz="2400"/>
          </a:p>
        </p:txBody>
      </p:sp>
      <p:pic>
        <p:nvPicPr>
          <p:cNvPr id="15364" name="Picture 2" descr="64A48CCD"/>
          <p:cNvPicPr>
            <a:picLocks noChangeAspect="1" noChangeArrowheads="1"/>
          </p:cNvPicPr>
          <p:nvPr/>
        </p:nvPicPr>
        <p:blipFill>
          <a:blip r:embed="rId3"/>
          <a:srcRect l="13916" t="6932" r="12555" b="35580"/>
          <a:stretch>
            <a:fillRect/>
          </a:stretch>
        </p:blipFill>
        <p:spPr bwMode="auto">
          <a:xfrm>
            <a:off x="2128838" y="0"/>
            <a:ext cx="6783387" cy="6858000"/>
          </a:xfrm>
          <a:prstGeom prst="rect">
            <a:avLst/>
          </a:prstGeom>
          <a:noFill/>
          <a:ln w="9525" algn="in">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3B051D55-D5EF-4EA7-8276-816DE04864C6}" type="slidenum">
              <a:rPr lang="en-US" sz="1200">
                <a:solidFill>
                  <a:schemeClr val="tx1">
                    <a:tint val="75000"/>
                  </a:schemeClr>
                </a:solidFill>
                <a:latin typeface="Times New Roman" charset="0"/>
              </a:rPr>
              <a:pPr algn="r">
                <a:lnSpc>
                  <a:spcPct val="100000"/>
                </a:lnSpc>
                <a:spcBef>
                  <a:spcPct val="0"/>
                </a:spcBef>
                <a:buFontTx/>
                <a:buNone/>
                <a:defRPr/>
              </a:pPr>
              <a:t>15</a:t>
            </a:fld>
            <a:endParaRPr lang="en-US" sz="1200">
              <a:solidFill>
                <a:schemeClr val="tx1">
                  <a:tint val="75000"/>
                </a:schemeClr>
              </a:solidFill>
              <a:latin typeface="Times New Roman" charset="0"/>
            </a:endParaRPr>
          </a:p>
        </p:txBody>
      </p:sp>
      <p:pic>
        <p:nvPicPr>
          <p:cNvPr id="16387" name="Picture 5" descr="8361336F"/>
          <p:cNvPicPr>
            <a:picLocks noChangeAspect="1" noChangeArrowheads="1"/>
          </p:cNvPicPr>
          <p:nvPr/>
        </p:nvPicPr>
        <p:blipFill>
          <a:blip r:embed="rId3"/>
          <a:srcRect l="19363" t="7652" r="26097" b="64255"/>
          <a:stretch>
            <a:fillRect/>
          </a:stretch>
        </p:blipFill>
        <p:spPr bwMode="auto">
          <a:xfrm>
            <a:off x="0" y="0"/>
            <a:ext cx="9144000" cy="3643313"/>
          </a:xfrm>
          <a:prstGeom prst="rect">
            <a:avLst/>
          </a:prstGeom>
          <a:noFill/>
          <a:ln w="9525" algn="in">
            <a:noFill/>
            <a:miter lim="800000"/>
            <a:headEnd/>
            <a:tailEnd/>
          </a:ln>
        </p:spPr>
      </p:pic>
      <p:sp>
        <p:nvSpPr>
          <p:cNvPr id="16388" name="Text Box 4"/>
          <p:cNvSpPr txBox="1">
            <a:spLocks noChangeArrowheads="1"/>
          </p:cNvSpPr>
          <p:nvPr/>
        </p:nvSpPr>
        <p:spPr bwMode="auto">
          <a:xfrm>
            <a:off x="0" y="3795713"/>
            <a:ext cx="9144000" cy="3440112"/>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231775" algn="l"/>
                <a:tab pos="465138" algn="l"/>
              </a:tabLst>
            </a:pPr>
            <a:r>
              <a:rPr lang="en-US" sz="2800" b="1" u="sng">
                <a:solidFill>
                  <a:srgbClr val="0000FF"/>
                </a:solidFill>
              </a:rPr>
              <a:t>Character access using [ ]</a:t>
            </a:r>
          </a:p>
          <a:p>
            <a:pPr marL="231775" indent="-231775">
              <a:lnSpc>
                <a:spcPct val="100000"/>
              </a:lnSpc>
              <a:spcBef>
                <a:spcPct val="0"/>
              </a:spcBef>
              <a:buFont typeface="Arial" pitchFamily="34" charset="0"/>
              <a:buChar char="•"/>
              <a:tabLst>
                <a:tab pos="231775" algn="l"/>
                <a:tab pos="465138" algn="l"/>
              </a:tabLst>
            </a:pPr>
            <a:r>
              <a:rPr lang="en-US" sz="2400"/>
              <a:t>Individual characters can be accessed using brackets, similar to the way elements in an array are accessed.  </a:t>
            </a:r>
          </a:p>
          <a:p>
            <a:pPr marL="231775" indent="-231775">
              <a:lnSpc>
                <a:spcPct val="100000"/>
              </a:lnSpc>
              <a:spcBef>
                <a:spcPct val="0"/>
              </a:spcBef>
              <a:buFont typeface="Arial" pitchFamily="34" charset="0"/>
              <a:buChar char="•"/>
              <a:tabLst>
                <a:tab pos="231775" algn="l"/>
                <a:tab pos="465138" algn="l"/>
              </a:tabLst>
            </a:pPr>
            <a:r>
              <a:rPr lang="en-US" sz="2400"/>
              <a:t>The first element in string S1 is S1[0].</a:t>
            </a:r>
          </a:p>
          <a:p>
            <a:pPr marL="231775" indent="-231775">
              <a:lnSpc>
                <a:spcPct val="100000"/>
              </a:lnSpc>
              <a:spcBef>
                <a:spcPct val="0"/>
              </a:spcBef>
              <a:buFont typeface="Arial" pitchFamily="34" charset="0"/>
              <a:buChar char="•"/>
              <a:tabLst>
                <a:tab pos="231775" algn="l"/>
                <a:tab pos="465138" algn="l"/>
              </a:tabLst>
            </a:pPr>
            <a:r>
              <a:rPr lang="en-US" sz="2400" u="sng"/>
              <a:t>Example</a:t>
            </a:r>
            <a:r>
              <a:rPr lang="en-US" sz="2400"/>
              <a:t>:</a:t>
            </a:r>
          </a:p>
          <a:p>
            <a:pPr marL="688975" lvl="1" indent="-231775">
              <a:lnSpc>
                <a:spcPct val="100000"/>
              </a:lnSpc>
              <a:spcBef>
                <a:spcPct val="0"/>
              </a:spcBef>
              <a:tabLst>
                <a:tab pos="231775" algn="l"/>
                <a:tab pos="465138" algn="l"/>
              </a:tabLst>
            </a:pPr>
            <a:r>
              <a:rPr lang="en-US" sz="2400" b="1">
                <a:solidFill>
                  <a:srgbClr val="0000FF"/>
                </a:solidFill>
              </a:rPr>
              <a:t>string S1 = “Programming”;</a:t>
            </a:r>
          </a:p>
          <a:p>
            <a:pPr marL="688975" lvl="1" indent="-231775">
              <a:lnSpc>
                <a:spcPct val="100000"/>
              </a:lnSpc>
              <a:spcBef>
                <a:spcPct val="0"/>
              </a:spcBef>
              <a:tabLst>
                <a:tab pos="231775" algn="l"/>
                <a:tab pos="465138" algn="l"/>
              </a:tabLst>
            </a:pPr>
            <a:r>
              <a:rPr lang="en-US" sz="2400" b="1">
                <a:solidFill>
                  <a:srgbClr val="0000FF"/>
                </a:solidFill>
              </a:rPr>
              <a:t>cout &lt;&lt; S1[0] &lt;&lt; endl;		</a:t>
            </a:r>
            <a:r>
              <a:rPr lang="en-US" sz="2400" b="1">
                <a:solidFill>
                  <a:srgbClr val="FF0000"/>
                </a:solidFill>
              </a:rPr>
              <a:t>// What is the output? _____</a:t>
            </a:r>
          </a:p>
          <a:p>
            <a:pPr marL="688975" lvl="1" indent="-231775">
              <a:lnSpc>
                <a:spcPct val="100000"/>
              </a:lnSpc>
              <a:spcBef>
                <a:spcPct val="0"/>
              </a:spcBef>
              <a:tabLst>
                <a:tab pos="231775" algn="l"/>
                <a:tab pos="465138" algn="l"/>
              </a:tabLst>
            </a:pPr>
            <a:r>
              <a:rPr lang="en-US" sz="2400" b="1">
                <a:solidFill>
                  <a:srgbClr val="0000FF"/>
                </a:solidFill>
              </a:rPr>
              <a:t>cout &lt;&lt; S1[3] &lt;&lt; endl;		</a:t>
            </a:r>
            <a:r>
              <a:rPr lang="en-US" sz="2400" b="1">
                <a:solidFill>
                  <a:srgbClr val="FF0000"/>
                </a:solidFill>
              </a:rPr>
              <a:t>// What is the output? _____</a:t>
            </a:r>
          </a:p>
          <a:p>
            <a:pPr marL="231775" indent="-231775">
              <a:lnSpc>
                <a:spcPct val="100000"/>
              </a:lnSpc>
              <a:spcBef>
                <a:spcPct val="0"/>
              </a:spcBef>
              <a:buFontTx/>
              <a:buNone/>
              <a:tabLst>
                <a:tab pos="231775" algn="l"/>
                <a:tab pos="465138" algn="l"/>
              </a:tabLst>
            </a:pPr>
            <a:endParaRPr lang="en-US" sz="240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3ADF8556-654D-48F0-8280-771816B22A66}" type="slidenum">
              <a:rPr lang="en-US" sz="1200">
                <a:solidFill>
                  <a:schemeClr val="tx1">
                    <a:tint val="75000"/>
                  </a:schemeClr>
                </a:solidFill>
                <a:latin typeface="Times New Roman" charset="0"/>
              </a:rPr>
              <a:pPr algn="r">
                <a:lnSpc>
                  <a:spcPct val="100000"/>
                </a:lnSpc>
                <a:spcBef>
                  <a:spcPct val="0"/>
                </a:spcBef>
                <a:buFontTx/>
                <a:buNone/>
                <a:defRPr/>
              </a:pPr>
              <a:t>16</a:t>
            </a:fld>
            <a:endParaRPr lang="en-US" sz="1200">
              <a:solidFill>
                <a:schemeClr val="tx1">
                  <a:tint val="75000"/>
                </a:schemeClr>
              </a:solidFill>
              <a:latin typeface="Times New Roman" charset="0"/>
            </a:endParaRPr>
          </a:p>
        </p:txBody>
      </p:sp>
      <p:sp>
        <p:nvSpPr>
          <p:cNvPr id="17411" name="Text Box 4"/>
          <p:cNvSpPr txBox="1">
            <a:spLocks noChangeArrowheads="1"/>
          </p:cNvSpPr>
          <p:nvPr/>
        </p:nvSpPr>
        <p:spPr bwMode="auto">
          <a:xfrm>
            <a:off x="0" y="2613025"/>
            <a:ext cx="9144000" cy="4154488"/>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231775" algn="l"/>
                <a:tab pos="465138" algn="l"/>
              </a:tabLst>
            </a:pPr>
            <a:r>
              <a:rPr lang="en-US" sz="2400" b="1" u="sng"/>
              <a:t>The </a:t>
            </a:r>
            <a:r>
              <a:rPr lang="en-US" sz="2400" b="1" i="1" u="sng">
                <a:solidFill>
                  <a:srgbClr val="0000FF"/>
                </a:solidFill>
              </a:rPr>
              <a:t>find</a:t>
            </a:r>
            <a:r>
              <a:rPr lang="en-US" sz="2400" b="1" u="sng"/>
              <a:t> Function</a:t>
            </a:r>
          </a:p>
          <a:p>
            <a:pPr marL="231775" indent="-231775">
              <a:lnSpc>
                <a:spcPct val="100000"/>
              </a:lnSpc>
              <a:spcBef>
                <a:spcPct val="0"/>
              </a:spcBef>
              <a:buFont typeface="Arial" pitchFamily="34" charset="0"/>
              <a:buChar char="•"/>
              <a:tabLst>
                <a:tab pos="231775" algn="l"/>
                <a:tab pos="465138" algn="l"/>
              </a:tabLst>
            </a:pPr>
            <a:r>
              <a:rPr lang="en-US" sz="2400"/>
              <a:t>Searches for a string within a string and returns the position of the first occurrence of String2 within String1 (returns -1 if not found).</a:t>
            </a:r>
          </a:p>
          <a:p>
            <a:pPr marL="231775" indent="-231775">
              <a:lnSpc>
                <a:spcPct val="100000"/>
              </a:lnSpc>
              <a:spcBef>
                <a:spcPct val="0"/>
              </a:spcBef>
              <a:buFont typeface="Arial" pitchFamily="34" charset="0"/>
              <a:buChar char="•"/>
              <a:tabLst>
                <a:tab pos="231775" algn="l"/>
                <a:tab pos="465138" algn="l"/>
              </a:tabLst>
            </a:pPr>
            <a:r>
              <a:rPr lang="en-US" sz="2400" u="sng"/>
              <a:t>Form</a:t>
            </a:r>
            <a:r>
              <a:rPr lang="en-US" sz="2400"/>
              <a:t>:  </a:t>
            </a:r>
            <a:r>
              <a:rPr lang="en-US" sz="2400" b="1">
                <a:solidFill>
                  <a:srgbClr val="0000FF"/>
                </a:solidFill>
              </a:rPr>
              <a:t>String1.find(String2)</a:t>
            </a:r>
          </a:p>
          <a:p>
            <a:pPr marL="231775" indent="-231775">
              <a:lnSpc>
                <a:spcPct val="100000"/>
              </a:lnSpc>
              <a:spcBef>
                <a:spcPct val="0"/>
              </a:spcBef>
              <a:buFont typeface="Arial" pitchFamily="34" charset="0"/>
              <a:buChar char="•"/>
              <a:tabLst>
                <a:tab pos="231775" algn="l"/>
                <a:tab pos="465138" algn="l"/>
              </a:tabLst>
            </a:pPr>
            <a:r>
              <a:rPr lang="en-US" sz="2400" u="sng"/>
              <a:t>Typical usage</a:t>
            </a:r>
            <a:r>
              <a:rPr lang="en-US" sz="2400"/>
              <a:t>:  </a:t>
            </a:r>
            <a:r>
              <a:rPr lang="en-US" sz="2400" b="1">
                <a:solidFill>
                  <a:srgbClr val="0000FF"/>
                </a:solidFill>
              </a:rPr>
              <a:t>int Position = String1.find(String2)</a:t>
            </a:r>
          </a:p>
          <a:p>
            <a:pPr marL="231775" indent="-231775">
              <a:lnSpc>
                <a:spcPct val="100000"/>
              </a:lnSpc>
              <a:spcBef>
                <a:spcPct val="0"/>
              </a:spcBef>
              <a:buFont typeface="Arial" pitchFamily="34" charset="0"/>
              <a:buChar char="•"/>
              <a:tabLst>
                <a:tab pos="231775" algn="l"/>
                <a:tab pos="465138" algn="l"/>
              </a:tabLst>
            </a:pPr>
            <a:r>
              <a:rPr lang="en-US" sz="2400"/>
              <a:t>The find function is overloaded so that it may also be used with two arguments.</a:t>
            </a:r>
          </a:p>
          <a:p>
            <a:pPr marL="231775" indent="-231775">
              <a:lnSpc>
                <a:spcPct val="100000"/>
              </a:lnSpc>
              <a:spcBef>
                <a:spcPct val="0"/>
              </a:spcBef>
              <a:buFont typeface="Arial" pitchFamily="34" charset="0"/>
              <a:buChar char="•"/>
              <a:tabLst>
                <a:tab pos="231775" algn="l"/>
                <a:tab pos="465138" algn="l"/>
              </a:tabLst>
            </a:pPr>
            <a:r>
              <a:rPr lang="en-US" sz="2400" u="sng"/>
              <a:t>Alternate form</a:t>
            </a:r>
            <a:r>
              <a:rPr lang="en-US" sz="2400"/>
              <a:t>:  </a:t>
            </a:r>
            <a:r>
              <a:rPr lang="en-US" sz="2400" b="1">
                <a:solidFill>
                  <a:srgbClr val="0000FF"/>
                </a:solidFill>
              </a:rPr>
              <a:t>String1.find(String2, index)</a:t>
            </a:r>
          </a:p>
          <a:p>
            <a:pPr marL="231775" indent="-231775">
              <a:lnSpc>
                <a:spcPct val="100000"/>
              </a:lnSpc>
              <a:spcBef>
                <a:spcPct val="0"/>
              </a:spcBef>
              <a:buFont typeface="Arial" pitchFamily="34" charset="0"/>
              <a:buChar char="•"/>
              <a:tabLst>
                <a:tab pos="231775" algn="l"/>
                <a:tab pos="465138" algn="l"/>
              </a:tabLst>
            </a:pPr>
            <a:r>
              <a:rPr lang="en-US" sz="2400"/>
              <a:t>In this case the function searches for the first occurrence of Sting2 beginning in position Index in String1</a:t>
            </a:r>
          </a:p>
          <a:p>
            <a:pPr marL="231775" indent="-231775">
              <a:lnSpc>
                <a:spcPct val="100000"/>
              </a:lnSpc>
              <a:spcBef>
                <a:spcPct val="0"/>
              </a:spcBef>
              <a:buFont typeface="Arial" pitchFamily="34" charset="0"/>
              <a:buChar char="•"/>
              <a:tabLst>
                <a:tab pos="231775" algn="l"/>
                <a:tab pos="465138" algn="l"/>
              </a:tabLst>
            </a:pPr>
            <a:r>
              <a:rPr lang="en-US" sz="2400" u="sng"/>
              <a:t>Example</a:t>
            </a:r>
            <a:r>
              <a:rPr lang="en-US" sz="2400"/>
              <a:t>:  (see next slide)</a:t>
            </a:r>
          </a:p>
        </p:txBody>
      </p:sp>
      <p:sp>
        <p:nvSpPr>
          <p:cNvPr id="17412" name="Text Box 4"/>
          <p:cNvSpPr txBox="1">
            <a:spLocks noChangeArrowheads="1"/>
          </p:cNvSpPr>
          <p:nvPr/>
        </p:nvSpPr>
        <p:spPr bwMode="auto">
          <a:xfrm>
            <a:off x="0" y="44450"/>
            <a:ext cx="9144000" cy="2370138"/>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231775" algn="l"/>
                <a:tab pos="347663" algn="l"/>
                <a:tab pos="465138" algn="l"/>
              </a:tabLst>
            </a:pPr>
            <a:r>
              <a:rPr lang="en-US" sz="2800" b="1" u="sng">
                <a:solidFill>
                  <a:srgbClr val="0000FF"/>
                </a:solidFill>
              </a:rPr>
              <a:t>String Class Member Functions</a:t>
            </a:r>
          </a:p>
          <a:p>
            <a:pPr marL="231775" indent="-231775">
              <a:lnSpc>
                <a:spcPct val="100000"/>
              </a:lnSpc>
              <a:spcBef>
                <a:spcPct val="0"/>
              </a:spcBef>
              <a:buFontTx/>
              <a:buChar char="•"/>
              <a:tabLst>
                <a:tab pos="231775" algn="l"/>
                <a:tab pos="347663" algn="l"/>
                <a:tab pos="465138" algn="l"/>
              </a:tabLst>
            </a:pPr>
            <a:r>
              <a:rPr lang="en-US" sz="2400"/>
              <a:t>There are many useful string operations that cannot be accomplished using operators so </a:t>
            </a:r>
            <a:r>
              <a:rPr lang="en-US" sz="2400" b="1" i="1">
                <a:solidFill>
                  <a:srgbClr val="0000FF"/>
                </a:solidFill>
              </a:rPr>
              <a:t>member functions </a:t>
            </a:r>
            <a:r>
              <a:rPr lang="en-US" sz="2400"/>
              <a:t>defined in the string class are used.   Let’s try one of the functions in detail:  </a:t>
            </a:r>
            <a:r>
              <a:rPr lang="en-US" sz="2400" b="1" i="1">
                <a:solidFill>
                  <a:srgbClr val="0000FF"/>
                </a:solidFill>
              </a:rPr>
              <a:t>find</a:t>
            </a:r>
            <a:r>
              <a:rPr lang="en-US" sz="2400"/>
              <a:t> </a:t>
            </a:r>
          </a:p>
          <a:p>
            <a:pPr marL="231775" indent="-231775">
              <a:lnSpc>
                <a:spcPct val="100000"/>
              </a:lnSpc>
              <a:spcBef>
                <a:spcPct val="0"/>
              </a:spcBef>
              <a:buFontTx/>
              <a:buChar char="•"/>
              <a:tabLst>
                <a:tab pos="231775" algn="l"/>
                <a:tab pos="347663" algn="l"/>
                <a:tab pos="465138" algn="l"/>
              </a:tabLst>
            </a:pPr>
            <a:r>
              <a:rPr lang="en-US" sz="2400"/>
              <a:t>Recall that member functions are called using the object name with dot operator and the function name.</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txBox="1">
            <a:spLocks noGrp="1"/>
          </p:cNvSpPr>
          <p:nvPr/>
        </p:nvSpPr>
        <p:spPr>
          <a:xfrm>
            <a:off x="7010400" y="6492875"/>
            <a:ext cx="2133600" cy="365125"/>
          </a:xfrm>
          <a:prstGeom prst="rect">
            <a:avLst/>
          </a:prstGeom>
          <a:noFill/>
        </p:spPr>
        <p:txBody>
          <a:bodyPr anchor="ctr"/>
          <a:lstStyle/>
          <a:p>
            <a:pPr algn="r">
              <a:lnSpc>
                <a:spcPct val="100000"/>
              </a:lnSpc>
              <a:spcBef>
                <a:spcPct val="0"/>
              </a:spcBef>
              <a:buFontTx/>
              <a:buNone/>
              <a:defRPr/>
            </a:pPr>
            <a:fld id="{99D50AB5-F685-4260-9538-DB7AB5BAB5C9}" type="slidenum">
              <a:rPr lang="en-US" sz="1200">
                <a:solidFill>
                  <a:schemeClr val="tx1">
                    <a:tint val="75000"/>
                  </a:schemeClr>
                </a:solidFill>
                <a:latin typeface="Times New Roman" charset="0"/>
              </a:rPr>
              <a:pPr algn="r">
                <a:lnSpc>
                  <a:spcPct val="100000"/>
                </a:lnSpc>
                <a:spcBef>
                  <a:spcPct val="0"/>
                </a:spcBef>
                <a:buFontTx/>
                <a:buNone/>
                <a:defRPr/>
              </a:pPr>
              <a:t>17</a:t>
            </a:fld>
            <a:endParaRPr lang="en-US" sz="1200" dirty="0">
              <a:solidFill>
                <a:schemeClr val="tx1">
                  <a:tint val="75000"/>
                </a:schemeClr>
              </a:solidFill>
              <a:latin typeface="Times New Roman" charset="0"/>
            </a:endParaRPr>
          </a:p>
        </p:txBody>
      </p:sp>
      <p:graphicFrame>
        <p:nvGraphicFramePr>
          <p:cNvPr id="7" name="Table 6"/>
          <p:cNvGraphicFramePr>
            <a:graphicFrameLocks noGrp="1"/>
          </p:cNvGraphicFramePr>
          <p:nvPr/>
        </p:nvGraphicFramePr>
        <p:xfrm>
          <a:off x="638175" y="5635625"/>
          <a:ext cx="8287650" cy="457200"/>
        </p:xfrm>
        <a:graphic>
          <a:graphicData uri="http://schemas.openxmlformats.org/drawingml/2006/table">
            <a:tbl>
              <a:tblPr firstRow="1" bandRow="1">
                <a:tableStyleId>{5940675A-B579-460E-94D1-54222C63F5DA}</a:tableStyleId>
              </a:tblPr>
              <a:tblGrid>
                <a:gridCol w="460425"/>
                <a:gridCol w="460425"/>
                <a:gridCol w="460425"/>
                <a:gridCol w="460425"/>
                <a:gridCol w="460425"/>
                <a:gridCol w="460425"/>
                <a:gridCol w="460425"/>
                <a:gridCol w="460425"/>
                <a:gridCol w="460425"/>
                <a:gridCol w="460425"/>
                <a:gridCol w="460425"/>
                <a:gridCol w="460425"/>
                <a:gridCol w="460425"/>
                <a:gridCol w="460425"/>
                <a:gridCol w="460425"/>
                <a:gridCol w="460425"/>
                <a:gridCol w="460425"/>
                <a:gridCol w="460425"/>
              </a:tblGrid>
              <a:tr h="446315">
                <a:tc>
                  <a:txBody>
                    <a:bodyPr/>
                    <a:lstStyle/>
                    <a:p>
                      <a:pPr algn="ctr"/>
                      <a:r>
                        <a:rPr lang="en-US" sz="2400" b="1" dirty="0" smtClean="0">
                          <a:solidFill>
                            <a:srgbClr val="0000FF"/>
                          </a:solidFill>
                          <a:latin typeface="Courier New" pitchFamily="49" charset="0"/>
                          <a:cs typeface="Courier New" pitchFamily="49" charset="0"/>
                        </a:rPr>
                        <a:t>V</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i</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r</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g</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i</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n</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i</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a</a:t>
                      </a:r>
                      <a:endParaRPr lang="en-US" sz="2400" b="1" dirty="0">
                        <a:solidFill>
                          <a:srgbClr val="0000FF"/>
                        </a:solidFill>
                        <a:latin typeface="Courier New" pitchFamily="49" charset="0"/>
                        <a:cs typeface="Courier New" pitchFamily="49" charset="0"/>
                      </a:endParaRPr>
                    </a:p>
                  </a:txBody>
                  <a:tcPr/>
                </a:tc>
                <a:tc>
                  <a:txBody>
                    <a:bodyPr/>
                    <a:lstStyle/>
                    <a:p>
                      <a:pPr algn="ct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B </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e</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a</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c</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h</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 </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 </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V</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A</a:t>
                      </a:r>
                      <a:endParaRPr lang="en-US" sz="2400" b="1" dirty="0">
                        <a:solidFill>
                          <a:srgbClr val="0000FF"/>
                        </a:solidFill>
                        <a:latin typeface="Courier New" pitchFamily="49" charset="0"/>
                        <a:cs typeface="Courier New" pitchFamily="49" charset="0"/>
                      </a:endParaRPr>
                    </a:p>
                  </a:txBody>
                  <a:tcPr/>
                </a:tc>
              </a:tr>
            </a:tbl>
          </a:graphicData>
        </a:graphic>
      </p:graphicFrame>
      <p:graphicFrame>
        <p:nvGraphicFramePr>
          <p:cNvPr id="8" name="Table 7"/>
          <p:cNvGraphicFramePr>
            <a:graphicFrameLocks noGrp="1"/>
          </p:cNvGraphicFramePr>
          <p:nvPr/>
        </p:nvGraphicFramePr>
        <p:xfrm>
          <a:off x="638175" y="6037263"/>
          <a:ext cx="8287650" cy="446315"/>
        </p:xfrm>
        <a:graphic>
          <a:graphicData uri="http://schemas.openxmlformats.org/drawingml/2006/table">
            <a:tbl>
              <a:tblPr firstRow="1" bandRow="1">
                <a:tableStyleId>{5940675A-B579-460E-94D1-54222C63F5DA}</a:tableStyleId>
              </a:tblPr>
              <a:tblGrid>
                <a:gridCol w="460425"/>
                <a:gridCol w="460425"/>
                <a:gridCol w="460425"/>
                <a:gridCol w="460425"/>
                <a:gridCol w="460425"/>
                <a:gridCol w="460425"/>
                <a:gridCol w="460425"/>
                <a:gridCol w="460425"/>
                <a:gridCol w="460425"/>
                <a:gridCol w="460425"/>
                <a:gridCol w="460425"/>
                <a:gridCol w="460425"/>
                <a:gridCol w="460425"/>
                <a:gridCol w="460425"/>
                <a:gridCol w="460425"/>
                <a:gridCol w="460425"/>
                <a:gridCol w="460425"/>
                <a:gridCol w="460425"/>
              </a:tblGrid>
              <a:tr h="446315">
                <a:tc>
                  <a:txBody>
                    <a:bodyPr/>
                    <a:lstStyle/>
                    <a:p>
                      <a:pPr algn="ctr"/>
                      <a:r>
                        <a:rPr lang="en-US" sz="1800" b="1" dirty="0" smtClean="0">
                          <a:solidFill>
                            <a:schemeClr val="tx1"/>
                          </a:solidFill>
                          <a:latin typeface="Courier New" pitchFamily="49" charset="0"/>
                          <a:cs typeface="Courier New" pitchFamily="49" charset="0"/>
                        </a:rPr>
                        <a:t>0</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1</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2</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3</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4</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5</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6</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7</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8</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9 </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10</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11</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12</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13</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14 </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15 </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16</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17</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pic>
        <p:nvPicPr>
          <p:cNvPr id="18494" name="Picture 6"/>
          <p:cNvPicPr>
            <a:picLocks noChangeAspect="1" noChangeArrowheads="1"/>
          </p:cNvPicPr>
          <p:nvPr/>
        </p:nvPicPr>
        <p:blipFill>
          <a:blip r:embed="rId3"/>
          <a:srcRect l="21429" t="20387" r="35268" b="33383"/>
          <a:stretch>
            <a:fillRect/>
          </a:stretch>
        </p:blipFill>
        <p:spPr bwMode="auto">
          <a:xfrm>
            <a:off x="0" y="0"/>
            <a:ext cx="6792913" cy="5438775"/>
          </a:xfrm>
          <a:prstGeom prst="rect">
            <a:avLst/>
          </a:prstGeom>
          <a:noFill/>
          <a:ln w="28575" algn="ctr">
            <a:solidFill>
              <a:srgbClr val="0000FF"/>
            </a:solidFill>
            <a:miter lim="800000"/>
            <a:headEnd/>
            <a:tailEnd/>
          </a:ln>
        </p:spPr>
      </p:pic>
      <p:pic>
        <p:nvPicPr>
          <p:cNvPr id="18495" name="Picture 5"/>
          <p:cNvPicPr>
            <a:picLocks noChangeAspect="1" noChangeArrowheads="1"/>
          </p:cNvPicPr>
          <p:nvPr/>
        </p:nvPicPr>
        <p:blipFill>
          <a:blip r:embed="rId4"/>
          <a:srcRect r="66628" b="68146"/>
          <a:stretch>
            <a:fillRect/>
          </a:stretch>
        </p:blipFill>
        <p:spPr bwMode="auto">
          <a:xfrm>
            <a:off x="5210175" y="1949450"/>
            <a:ext cx="3933825" cy="1897063"/>
          </a:xfrm>
          <a:prstGeom prst="rect">
            <a:avLst/>
          </a:prstGeom>
          <a:noFill/>
          <a:ln w="9525" algn="ctr">
            <a:noFill/>
            <a:miter lim="800000"/>
            <a:headEnd/>
            <a:tailEnd/>
          </a:ln>
        </p:spPr>
      </p:pic>
      <p:sp>
        <p:nvSpPr>
          <p:cNvPr id="18496" name="Text Box 4"/>
          <p:cNvSpPr txBox="1">
            <a:spLocks noChangeArrowheads="1"/>
          </p:cNvSpPr>
          <p:nvPr/>
        </p:nvSpPr>
        <p:spPr bwMode="auto">
          <a:xfrm>
            <a:off x="6894513" y="0"/>
            <a:ext cx="2249487" cy="1631950"/>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800" b="1" u="sng">
                <a:solidFill>
                  <a:srgbClr val="0000FF"/>
                </a:solidFill>
              </a:rPr>
              <a:t>Example:</a:t>
            </a:r>
          </a:p>
          <a:p>
            <a:pPr>
              <a:lnSpc>
                <a:spcPct val="100000"/>
              </a:lnSpc>
              <a:spcBef>
                <a:spcPct val="0"/>
              </a:spcBef>
              <a:tabLst>
                <a:tab pos="465138" algn="l"/>
              </a:tabLst>
            </a:pPr>
            <a:r>
              <a:rPr lang="en-US" sz="2400"/>
              <a:t>Discuss the results shown below.</a:t>
            </a:r>
          </a:p>
        </p:txBody>
      </p:sp>
      <p:sp>
        <p:nvSpPr>
          <p:cNvPr id="18497" name="Text Box 4"/>
          <p:cNvSpPr txBox="1">
            <a:spLocks noChangeArrowheads="1"/>
          </p:cNvSpPr>
          <p:nvPr/>
        </p:nvSpPr>
        <p:spPr bwMode="auto">
          <a:xfrm>
            <a:off x="0" y="5981700"/>
            <a:ext cx="688975" cy="400050"/>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000" b="1">
                <a:solidFill>
                  <a:srgbClr val="FF0000"/>
                </a:solidFill>
              </a:rPr>
              <a:t>Pos:</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12"/>
          <p:cNvSpPr txBox="1">
            <a:spLocks noGrp="1"/>
          </p:cNvSpPr>
          <p:nvPr/>
        </p:nvSpPr>
        <p:spPr bwMode="auto">
          <a:xfrm>
            <a:off x="0" y="6313488"/>
            <a:ext cx="2133600" cy="365125"/>
          </a:xfrm>
          <a:prstGeom prst="rect">
            <a:avLst/>
          </a:prstGeom>
          <a:noFill/>
          <a:ln w="9525">
            <a:noFill/>
            <a:miter lim="800000"/>
            <a:headEnd/>
            <a:tailEnd/>
          </a:ln>
        </p:spPr>
        <p:txBody>
          <a:bodyPr anchor="ctr"/>
          <a:lstStyle/>
          <a:p>
            <a:pPr>
              <a:lnSpc>
                <a:spcPct val="100000"/>
              </a:lnSpc>
              <a:spcBef>
                <a:spcPct val="0"/>
              </a:spcBef>
              <a:buFontTx/>
              <a:buNone/>
            </a:pPr>
            <a:fld id="{70374897-2FAB-4109-88F8-66AD43289FC0}" type="slidenum">
              <a:rPr lang="en-US" sz="1200">
                <a:solidFill>
                  <a:srgbClr val="898989"/>
                </a:solidFill>
              </a:rPr>
              <a:pPr>
                <a:lnSpc>
                  <a:spcPct val="100000"/>
                </a:lnSpc>
                <a:spcBef>
                  <a:spcPct val="0"/>
                </a:spcBef>
                <a:buFontTx/>
                <a:buNone/>
              </a:pPr>
              <a:t>18</a:t>
            </a:fld>
            <a:endParaRPr lang="en-US" sz="1200">
              <a:solidFill>
                <a:srgbClr val="898989"/>
              </a:solidFill>
            </a:endParaRPr>
          </a:p>
        </p:txBody>
      </p:sp>
      <p:pic>
        <p:nvPicPr>
          <p:cNvPr id="19459" name="Picture 5" descr="scan002001"/>
          <p:cNvPicPr>
            <a:picLocks noChangeAspect="1" noChangeArrowheads="1"/>
          </p:cNvPicPr>
          <p:nvPr/>
        </p:nvPicPr>
        <p:blipFill>
          <a:blip r:embed="rId3"/>
          <a:srcRect l="16862" t="41962" r="12169" b="5562"/>
          <a:stretch>
            <a:fillRect/>
          </a:stretch>
        </p:blipFill>
        <p:spPr bwMode="auto">
          <a:xfrm>
            <a:off x="2398713" y="0"/>
            <a:ext cx="6745287" cy="6858000"/>
          </a:xfrm>
          <a:prstGeom prst="rect">
            <a:avLst/>
          </a:prstGeom>
          <a:noFill/>
          <a:ln w="9525">
            <a:noFill/>
            <a:miter lim="800000"/>
            <a:headEnd/>
            <a:tailEnd/>
          </a:ln>
        </p:spPr>
      </p:pic>
      <p:sp>
        <p:nvSpPr>
          <p:cNvPr id="19460" name="Text Box 4"/>
          <p:cNvSpPr txBox="1">
            <a:spLocks noChangeArrowheads="1"/>
          </p:cNvSpPr>
          <p:nvPr/>
        </p:nvSpPr>
        <p:spPr bwMode="auto">
          <a:xfrm>
            <a:off x="0" y="261938"/>
            <a:ext cx="2655888" cy="2771775"/>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465138" algn="l"/>
              </a:tabLst>
            </a:pPr>
            <a:r>
              <a:rPr lang="en-US" sz="2800" b="1" u="sng">
                <a:solidFill>
                  <a:srgbClr val="0000FF"/>
                </a:solidFill>
              </a:rPr>
              <a:t>String</a:t>
            </a:r>
          </a:p>
          <a:p>
            <a:pPr marL="231775" indent="-231775">
              <a:lnSpc>
                <a:spcPct val="100000"/>
              </a:lnSpc>
              <a:spcBef>
                <a:spcPct val="0"/>
              </a:spcBef>
              <a:buFontTx/>
              <a:buNone/>
              <a:tabLst>
                <a:tab pos="465138" algn="l"/>
              </a:tabLst>
            </a:pPr>
            <a:r>
              <a:rPr lang="en-US" sz="2800" b="1" u="sng">
                <a:solidFill>
                  <a:srgbClr val="0000FF"/>
                </a:solidFill>
              </a:rPr>
              <a:t>Functions</a:t>
            </a:r>
          </a:p>
          <a:p>
            <a:pPr marL="231775" indent="-231775">
              <a:lnSpc>
                <a:spcPct val="100000"/>
              </a:lnSpc>
              <a:spcBef>
                <a:spcPct val="0"/>
              </a:spcBef>
              <a:buFontTx/>
              <a:buChar char="•"/>
              <a:tabLst>
                <a:tab pos="465138" algn="l"/>
              </a:tabLst>
            </a:pPr>
            <a:r>
              <a:rPr lang="en-US" sz="2400" b="1">
                <a:solidFill>
                  <a:schemeClr val="hlink"/>
                </a:solidFill>
              </a:rPr>
              <a:t>find</a:t>
            </a:r>
          </a:p>
          <a:p>
            <a:pPr marL="231775" indent="-231775">
              <a:lnSpc>
                <a:spcPct val="100000"/>
              </a:lnSpc>
              <a:spcBef>
                <a:spcPct val="0"/>
              </a:spcBef>
              <a:buFontTx/>
              <a:buChar char="•"/>
              <a:tabLst>
                <a:tab pos="465138" algn="l"/>
              </a:tabLst>
            </a:pPr>
            <a:r>
              <a:rPr lang="en-US" sz="2400" b="1">
                <a:solidFill>
                  <a:schemeClr val="hlink"/>
                </a:solidFill>
              </a:rPr>
              <a:t>rfind</a:t>
            </a:r>
          </a:p>
          <a:p>
            <a:pPr marL="231775" indent="-231775">
              <a:lnSpc>
                <a:spcPct val="100000"/>
              </a:lnSpc>
              <a:spcBef>
                <a:spcPct val="0"/>
              </a:spcBef>
              <a:buFontTx/>
              <a:buChar char="•"/>
              <a:tabLst>
                <a:tab pos="465138" algn="l"/>
              </a:tabLst>
            </a:pPr>
            <a:r>
              <a:rPr lang="en-US" sz="2400" b="1">
                <a:solidFill>
                  <a:schemeClr val="hlink"/>
                </a:solidFill>
              </a:rPr>
              <a:t>find_first_of</a:t>
            </a:r>
          </a:p>
          <a:p>
            <a:pPr marL="231775" indent="-231775">
              <a:lnSpc>
                <a:spcPct val="100000"/>
              </a:lnSpc>
              <a:spcBef>
                <a:spcPct val="0"/>
              </a:spcBef>
              <a:buFontTx/>
              <a:buChar char="•"/>
              <a:tabLst>
                <a:tab pos="465138" algn="l"/>
              </a:tabLst>
            </a:pPr>
            <a:r>
              <a:rPr lang="en-US" sz="2400" b="1">
                <a:solidFill>
                  <a:schemeClr val="hlink"/>
                </a:solidFill>
              </a:rPr>
              <a:t>find_first_not_of</a:t>
            </a:r>
          </a:p>
          <a:p>
            <a:pPr marL="231775" indent="-231775">
              <a:lnSpc>
                <a:spcPct val="100000"/>
              </a:lnSpc>
              <a:spcBef>
                <a:spcPct val="0"/>
              </a:spcBef>
              <a:buFontTx/>
              <a:buChar char="•"/>
              <a:tabLst>
                <a:tab pos="465138" algn="l"/>
              </a:tabLst>
            </a:pPr>
            <a:r>
              <a:rPr lang="en-US" sz="2400" b="1">
                <a:solidFill>
                  <a:schemeClr val="hlink"/>
                </a:solidFill>
              </a:rPr>
              <a:t>find_last_of</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64A29EE5-71E3-4829-A0C7-E9CBCCE55B1C}" type="slidenum">
              <a:rPr lang="en-US" sz="1200">
                <a:solidFill>
                  <a:schemeClr val="tx1">
                    <a:tint val="75000"/>
                  </a:schemeClr>
                </a:solidFill>
                <a:latin typeface="Times New Roman" charset="0"/>
              </a:rPr>
              <a:pPr algn="r">
                <a:lnSpc>
                  <a:spcPct val="100000"/>
                </a:lnSpc>
                <a:spcBef>
                  <a:spcPct val="0"/>
                </a:spcBef>
                <a:buFontTx/>
                <a:buNone/>
                <a:defRPr/>
              </a:pPr>
              <a:t>19</a:t>
            </a:fld>
            <a:endParaRPr lang="en-US" sz="1200">
              <a:solidFill>
                <a:schemeClr val="tx1">
                  <a:tint val="75000"/>
                </a:schemeClr>
              </a:solidFill>
              <a:latin typeface="Times New Roman" charset="0"/>
            </a:endParaRPr>
          </a:p>
        </p:txBody>
      </p:sp>
      <p:pic>
        <p:nvPicPr>
          <p:cNvPr id="20483" name="Picture 4" descr="scan004001"/>
          <p:cNvPicPr>
            <a:picLocks noChangeAspect="1" noChangeArrowheads="1"/>
          </p:cNvPicPr>
          <p:nvPr/>
        </p:nvPicPr>
        <p:blipFill>
          <a:blip r:embed="rId3"/>
          <a:srcRect l="10429" t="6699" r="17905" b="26164"/>
          <a:stretch>
            <a:fillRect/>
          </a:stretch>
        </p:blipFill>
        <p:spPr bwMode="auto">
          <a:xfrm>
            <a:off x="2833688" y="0"/>
            <a:ext cx="5324475" cy="6858000"/>
          </a:xfrm>
          <a:prstGeom prst="rect">
            <a:avLst/>
          </a:prstGeom>
          <a:noFill/>
          <a:ln w="9525">
            <a:noFill/>
            <a:miter lim="800000"/>
            <a:headEnd/>
            <a:tailEnd/>
          </a:ln>
        </p:spPr>
      </p:pic>
      <p:sp>
        <p:nvSpPr>
          <p:cNvPr id="20484" name="Text Box 4"/>
          <p:cNvSpPr txBox="1">
            <a:spLocks noChangeArrowheads="1"/>
          </p:cNvSpPr>
          <p:nvPr/>
        </p:nvSpPr>
        <p:spPr bwMode="auto">
          <a:xfrm>
            <a:off x="0" y="219075"/>
            <a:ext cx="2655888" cy="4962525"/>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231775" algn="l"/>
                <a:tab pos="465138" algn="l"/>
              </a:tabLst>
            </a:pPr>
            <a:r>
              <a:rPr lang="en-US" sz="2800" b="1" u="sng">
                <a:solidFill>
                  <a:srgbClr val="0000FF"/>
                </a:solidFill>
              </a:rPr>
              <a:t>String</a:t>
            </a:r>
          </a:p>
          <a:p>
            <a:pPr marL="231775" indent="-231775">
              <a:lnSpc>
                <a:spcPct val="100000"/>
              </a:lnSpc>
              <a:spcBef>
                <a:spcPct val="0"/>
              </a:spcBef>
              <a:buFontTx/>
              <a:buNone/>
              <a:tabLst>
                <a:tab pos="231775" algn="l"/>
                <a:tab pos="465138" algn="l"/>
              </a:tabLst>
            </a:pPr>
            <a:r>
              <a:rPr lang="en-US" sz="2800" b="1" u="sng">
                <a:solidFill>
                  <a:srgbClr val="0000FF"/>
                </a:solidFill>
              </a:rPr>
              <a:t>Functions</a:t>
            </a:r>
          </a:p>
          <a:p>
            <a:pPr marL="231775" indent="-231775">
              <a:lnSpc>
                <a:spcPct val="100000"/>
              </a:lnSpc>
              <a:spcBef>
                <a:spcPct val="0"/>
              </a:spcBef>
              <a:buFontTx/>
              <a:buChar char="•"/>
              <a:tabLst>
                <a:tab pos="231775" algn="l"/>
                <a:tab pos="465138" algn="l"/>
              </a:tabLst>
            </a:pPr>
            <a:r>
              <a:rPr lang="en-US" sz="2400" b="1">
                <a:solidFill>
                  <a:schemeClr val="hlink"/>
                </a:solidFill>
              </a:rPr>
              <a:t>find_last_not_of</a:t>
            </a:r>
          </a:p>
          <a:p>
            <a:pPr marL="231775" indent="-231775">
              <a:lnSpc>
                <a:spcPct val="100000"/>
              </a:lnSpc>
              <a:spcBef>
                <a:spcPct val="0"/>
              </a:spcBef>
              <a:buFontTx/>
              <a:buChar char="•"/>
              <a:tabLst>
                <a:tab pos="231775" algn="l"/>
                <a:tab pos="465138" algn="l"/>
              </a:tabLst>
            </a:pPr>
            <a:r>
              <a:rPr lang="en-US" sz="2400" b="1">
                <a:solidFill>
                  <a:schemeClr val="hlink"/>
                </a:solidFill>
              </a:rPr>
              <a:t>substr</a:t>
            </a:r>
          </a:p>
          <a:p>
            <a:pPr marL="231775" indent="-231775">
              <a:lnSpc>
                <a:spcPct val="100000"/>
              </a:lnSpc>
              <a:spcBef>
                <a:spcPct val="0"/>
              </a:spcBef>
              <a:buFontTx/>
              <a:buChar char="•"/>
              <a:tabLst>
                <a:tab pos="231775" algn="l"/>
                <a:tab pos="465138" algn="l"/>
              </a:tabLst>
            </a:pPr>
            <a:r>
              <a:rPr lang="en-US" sz="2400" b="1">
                <a:solidFill>
                  <a:schemeClr val="hlink"/>
                </a:solidFill>
              </a:rPr>
              <a:t>append</a:t>
            </a:r>
          </a:p>
          <a:p>
            <a:pPr marL="231775" indent="-231775">
              <a:lnSpc>
                <a:spcPct val="100000"/>
              </a:lnSpc>
              <a:spcBef>
                <a:spcPct val="0"/>
              </a:spcBef>
              <a:buFontTx/>
              <a:buChar char="•"/>
              <a:tabLst>
                <a:tab pos="231775" algn="l"/>
                <a:tab pos="465138" algn="l"/>
              </a:tabLst>
            </a:pPr>
            <a:r>
              <a:rPr lang="en-US" sz="2400" b="1">
                <a:solidFill>
                  <a:schemeClr val="hlink"/>
                </a:solidFill>
              </a:rPr>
              <a:t>assign</a:t>
            </a:r>
          </a:p>
          <a:p>
            <a:pPr marL="231775" indent="-231775">
              <a:lnSpc>
                <a:spcPct val="100000"/>
              </a:lnSpc>
              <a:spcBef>
                <a:spcPct val="0"/>
              </a:spcBef>
              <a:buFontTx/>
              <a:buChar char="•"/>
              <a:tabLst>
                <a:tab pos="231775" algn="l"/>
                <a:tab pos="465138" algn="l"/>
              </a:tabLst>
            </a:pPr>
            <a:r>
              <a:rPr lang="en-US" sz="2400" b="1">
                <a:solidFill>
                  <a:schemeClr val="hlink"/>
                </a:solidFill>
              </a:rPr>
              <a:t>erase</a:t>
            </a:r>
          </a:p>
          <a:p>
            <a:pPr marL="231775" indent="-231775">
              <a:lnSpc>
                <a:spcPct val="100000"/>
              </a:lnSpc>
              <a:spcBef>
                <a:spcPct val="0"/>
              </a:spcBef>
              <a:buFontTx/>
              <a:buChar char="•"/>
              <a:tabLst>
                <a:tab pos="231775" algn="l"/>
                <a:tab pos="465138" algn="l"/>
              </a:tabLst>
            </a:pPr>
            <a:r>
              <a:rPr lang="en-US" sz="2400" b="1">
                <a:solidFill>
                  <a:schemeClr val="hlink"/>
                </a:solidFill>
              </a:rPr>
              <a:t>insert</a:t>
            </a:r>
          </a:p>
          <a:p>
            <a:pPr marL="231775" indent="-231775">
              <a:lnSpc>
                <a:spcPct val="100000"/>
              </a:lnSpc>
              <a:spcBef>
                <a:spcPct val="0"/>
              </a:spcBef>
              <a:buFontTx/>
              <a:buChar char="•"/>
              <a:tabLst>
                <a:tab pos="231775" algn="l"/>
                <a:tab pos="465138" algn="l"/>
              </a:tabLst>
            </a:pPr>
            <a:r>
              <a:rPr lang="en-US" sz="2400" b="1">
                <a:solidFill>
                  <a:schemeClr val="hlink"/>
                </a:solidFill>
              </a:rPr>
              <a:t>push_back</a:t>
            </a:r>
          </a:p>
          <a:p>
            <a:pPr marL="231775" indent="-231775">
              <a:lnSpc>
                <a:spcPct val="100000"/>
              </a:lnSpc>
              <a:spcBef>
                <a:spcPct val="0"/>
              </a:spcBef>
              <a:buFontTx/>
              <a:buChar char="•"/>
              <a:tabLst>
                <a:tab pos="231775" algn="l"/>
                <a:tab pos="465138" algn="l"/>
              </a:tabLst>
            </a:pPr>
            <a:r>
              <a:rPr lang="en-US" sz="2400" b="1">
                <a:solidFill>
                  <a:schemeClr val="hlink"/>
                </a:solidFill>
              </a:rPr>
              <a:t>replace</a:t>
            </a:r>
          </a:p>
          <a:p>
            <a:pPr marL="231775" indent="-231775">
              <a:lnSpc>
                <a:spcPct val="100000"/>
              </a:lnSpc>
              <a:spcBef>
                <a:spcPct val="0"/>
              </a:spcBef>
              <a:buFontTx/>
              <a:buChar char="•"/>
              <a:tabLst>
                <a:tab pos="231775" algn="l"/>
                <a:tab pos="465138" algn="l"/>
              </a:tabLst>
            </a:pPr>
            <a:r>
              <a:rPr lang="en-US" sz="2400" b="1">
                <a:solidFill>
                  <a:schemeClr val="hlink"/>
                </a:solidFill>
              </a:rPr>
              <a:t>resize</a:t>
            </a:r>
          </a:p>
          <a:p>
            <a:pPr marL="231775" indent="-231775">
              <a:lnSpc>
                <a:spcPct val="100000"/>
              </a:lnSpc>
              <a:spcBef>
                <a:spcPct val="0"/>
              </a:spcBef>
              <a:buFontTx/>
              <a:buChar char="•"/>
              <a:tabLst>
                <a:tab pos="231775" algn="l"/>
                <a:tab pos="465138" algn="l"/>
              </a:tabLst>
            </a:pPr>
            <a:r>
              <a:rPr lang="en-US" sz="2400" b="1">
                <a:solidFill>
                  <a:schemeClr val="hlink"/>
                </a:solidFill>
              </a:rPr>
              <a:t>swap</a:t>
            </a:r>
          </a:p>
          <a:p>
            <a:pPr marL="231775" indent="-231775">
              <a:lnSpc>
                <a:spcPct val="100000"/>
              </a:lnSpc>
              <a:spcBef>
                <a:spcPct val="0"/>
              </a:spcBef>
              <a:buFontTx/>
              <a:buChar char="•"/>
              <a:tabLst>
                <a:tab pos="231775" algn="l"/>
                <a:tab pos="465138" algn="l"/>
              </a:tabLst>
            </a:pPr>
            <a:r>
              <a:rPr lang="en-US" sz="2400" b="1">
                <a:solidFill>
                  <a:schemeClr val="hlink"/>
                </a:solidFill>
              </a:rPr>
              <a:t>compare</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type="ctrTitle"/>
          </p:nvPr>
        </p:nvSpPr>
        <p:spPr>
          <a:xfrm>
            <a:off x="685800" y="0"/>
            <a:ext cx="7772400" cy="787400"/>
          </a:xfrm>
        </p:spPr>
        <p:txBody>
          <a:bodyPr/>
          <a:lstStyle/>
          <a:p>
            <a:pPr eaLnBrk="1" hangingPunct="1"/>
            <a:r>
              <a:rPr lang="en-US" sz="3200" b="1" u="sng" dirty="0" smtClean="0">
                <a:solidFill>
                  <a:schemeClr val="hlink"/>
                </a:solidFill>
                <a:latin typeface="Times New Roman" pitchFamily="18" charset="0"/>
              </a:rPr>
              <a:t>Character Arrays (C-strings)</a:t>
            </a:r>
          </a:p>
        </p:txBody>
      </p:sp>
      <p:sp>
        <p:nvSpPr>
          <p:cNvPr id="3075" name="Text Box 4"/>
          <p:cNvSpPr txBox="1">
            <a:spLocks noChangeArrowheads="1"/>
          </p:cNvSpPr>
          <p:nvPr/>
        </p:nvSpPr>
        <p:spPr bwMode="auto">
          <a:xfrm>
            <a:off x="0" y="787400"/>
            <a:ext cx="9144000" cy="6370638"/>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400" b="1" u="sng" dirty="0">
                <a:solidFill>
                  <a:srgbClr val="0000FF"/>
                </a:solidFill>
              </a:rPr>
              <a:t>Character variables</a:t>
            </a:r>
          </a:p>
          <a:p>
            <a:pPr>
              <a:lnSpc>
                <a:spcPct val="100000"/>
              </a:lnSpc>
              <a:spcBef>
                <a:spcPct val="0"/>
              </a:spcBef>
              <a:tabLst>
                <a:tab pos="465138" algn="l"/>
              </a:tabLst>
            </a:pPr>
            <a:r>
              <a:rPr lang="en-US" sz="2400" dirty="0"/>
              <a:t>Recall that character variables are used to store single characters, where the value of the character is in single quotes. Also recall that escape sequences such as \n, \t, \v, \0, etc., are treated as single characters</a:t>
            </a:r>
          </a:p>
          <a:p>
            <a:pPr>
              <a:lnSpc>
                <a:spcPct val="100000"/>
              </a:lnSpc>
              <a:spcBef>
                <a:spcPct val="0"/>
              </a:spcBef>
              <a:buFontTx/>
              <a:buNone/>
              <a:tabLst>
                <a:tab pos="465138" algn="l"/>
              </a:tabLst>
            </a:pPr>
            <a:r>
              <a:rPr lang="en-US" sz="2400" dirty="0"/>
              <a:t>	</a:t>
            </a:r>
            <a:r>
              <a:rPr lang="en-US" sz="2400" u="sng" dirty="0"/>
              <a:t>Example</a:t>
            </a:r>
            <a:r>
              <a:rPr lang="en-US" sz="2400" dirty="0"/>
              <a:t>:  </a:t>
            </a:r>
            <a:r>
              <a:rPr lang="en-US" sz="2400" b="1" dirty="0">
                <a:solidFill>
                  <a:srgbClr val="0000FF"/>
                </a:solidFill>
              </a:rPr>
              <a:t>char Grade = ‘A’, Tab = ‘\t’;</a:t>
            </a:r>
          </a:p>
          <a:p>
            <a:pPr>
              <a:lnSpc>
                <a:spcPct val="100000"/>
              </a:lnSpc>
              <a:spcBef>
                <a:spcPct val="0"/>
              </a:spcBef>
              <a:buFontTx/>
              <a:buNone/>
              <a:tabLst>
                <a:tab pos="465138" algn="l"/>
              </a:tabLst>
            </a:pPr>
            <a:endParaRPr lang="en-US" sz="2400" dirty="0"/>
          </a:p>
          <a:p>
            <a:pPr>
              <a:lnSpc>
                <a:spcPct val="100000"/>
              </a:lnSpc>
              <a:spcBef>
                <a:spcPct val="0"/>
              </a:spcBef>
              <a:buFontTx/>
              <a:buNone/>
              <a:tabLst>
                <a:tab pos="465138" algn="l"/>
              </a:tabLst>
            </a:pPr>
            <a:endParaRPr lang="en-US" sz="2400" dirty="0"/>
          </a:p>
          <a:p>
            <a:pPr>
              <a:lnSpc>
                <a:spcPct val="100000"/>
              </a:lnSpc>
              <a:spcBef>
                <a:spcPct val="0"/>
              </a:spcBef>
              <a:buFontTx/>
              <a:buNone/>
              <a:tabLst>
                <a:tab pos="465138" algn="l"/>
              </a:tabLst>
            </a:pPr>
            <a:endParaRPr lang="en-US" sz="2400" dirty="0"/>
          </a:p>
          <a:p>
            <a:pPr>
              <a:lnSpc>
                <a:spcPct val="100000"/>
              </a:lnSpc>
              <a:spcBef>
                <a:spcPct val="0"/>
              </a:spcBef>
              <a:buFontTx/>
              <a:buNone/>
              <a:tabLst>
                <a:tab pos="465138" algn="l"/>
              </a:tabLst>
            </a:pPr>
            <a:r>
              <a:rPr lang="en-US" sz="2400" b="1" u="sng" dirty="0">
                <a:solidFill>
                  <a:srgbClr val="0000FF"/>
                </a:solidFill>
              </a:rPr>
              <a:t>Character arrays</a:t>
            </a:r>
            <a:r>
              <a:rPr lang="en-US" sz="2400" dirty="0">
                <a:solidFill>
                  <a:srgbClr val="0000FF"/>
                </a:solidFill>
              </a:rPr>
              <a:t> </a:t>
            </a:r>
            <a:r>
              <a:rPr lang="en-US" sz="2400" dirty="0"/>
              <a:t>can store one character per array element, but need to leave at least one empty space at the end for the null character (\0). </a:t>
            </a:r>
          </a:p>
          <a:p>
            <a:pPr>
              <a:lnSpc>
                <a:spcPct val="100000"/>
              </a:lnSpc>
              <a:spcBef>
                <a:spcPct val="0"/>
              </a:spcBef>
              <a:tabLst>
                <a:tab pos="465138" algn="l"/>
              </a:tabLst>
            </a:pPr>
            <a:r>
              <a:rPr lang="en-US" sz="2400" dirty="0"/>
              <a:t>	</a:t>
            </a:r>
            <a:r>
              <a:rPr lang="en-US" sz="2400" u="sng" dirty="0"/>
              <a:t>Example</a:t>
            </a:r>
            <a:r>
              <a:rPr lang="en-US" sz="2400" dirty="0"/>
              <a:t>:  </a:t>
            </a:r>
            <a:r>
              <a:rPr lang="en-US" sz="2400" b="1" dirty="0">
                <a:solidFill>
                  <a:srgbClr val="0000FF"/>
                </a:solidFill>
              </a:rPr>
              <a:t>char Name[5];</a:t>
            </a:r>
          </a:p>
          <a:p>
            <a:pPr>
              <a:lnSpc>
                <a:spcPct val="100000"/>
              </a:lnSpc>
              <a:spcBef>
                <a:spcPct val="0"/>
              </a:spcBef>
              <a:tabLst>
                <a:tab pos="465138" algn="l"/>
              </a:tabLst>
            </a:pPr>
            <a:r>
              <a:rPr lang="en-US" sz="2400" b="1" dirty="0">
                <a:solidFill>
                  <a:srgbClr val="0000FF"/>
                </a:solidFill>
              </a:rPr>
              <a:t>			Name[0] = ‘J’;</a:t>
            </a:r>
          </a:p>
          <a:p>
            <a:pPr>
              <a:lnSpc>
                <a:spcPct val="100000"/>
              </a:lnSpc>
              <a:spcBef>
                <a:spcPct val="0"/>
              </a:spcBef>
              <a:tabLst>
                <a:tab pos="465138" algn="l"/>
              </a:tabLst>
            </a:pPr>
            <a:r>
              <a:rPr lang="en-US" sz="2400" b="1" dirty="0">
                <a:solidFill>
                  <a:srgbClr val="0000FF"/>
                </a:solidFill>
              </a:rPr>
              <a:t>			Name[1] = ‘o’;</a:t>
            </a:r>
          </a:p>
          <a:p>
            <a:pPr>
              <a:lnSpc>
                <a:spcPct val="100000"/>
              </a:lnSpc>
              <a:spcBef>
                <a:spcPct val="0"/>
              </a:spcBef>
              <a:tabLst>
                <a:tab pos="465138" algn="l"/>
              </a:tabLst>
            </a:pPr>
            <a:r>
              <a:rPr lang="en-US" sz="2400" b="1" dirty="0">
                <a:solidFill>
                  <a:srgbClr val="0000FF"/>
                </a:solidFill>
              </a:rPr>
              <a:t>			Name[2] = ‘h’;</a:t>
            </a:r>
          </a:p>
          <a:p>
            <a:pPr>
              <a:lnSpc>
                <a:spcPct val="100000"/>
              </a:lnSpc>
              <a:spcBef>
                <a:spcPct val="0"/>
              </a:spcBef>
              <a:tabLst>
                <a:tab pos="465138" algn="l"/>
              </a:tabLst>
            </a:pPr>
            <a:r>
              <a:rPr lang="en-US" sz="2400" b="1" dirty="0">
                <a:solidFill>
                  <a:srgbClr val="0000FF"/>
                </a:solidFill>
              </a:rPr>
              <a:t>			Name[3] = ‘n’;</a:t>
            </a:r>
          </a:p>
          <a:p>
            <a:pPr>
              <a:lnSpc>
                <a:spcPct val="100000"/>
              </a:lnSpc>
              <a:spcBef>
                <a:spcPct val="0"/>
              </a:spcBef>
              <a:tabLst>
                <a:tab pos="465138" algn="l"/>
              </a:tabLst>
            </a:pPr>
            <a:r>
              <a:rPr lang="en-US" sz="2400" b="1" dirty="0">
                <a:solidFill>
                  <a:srgbClr val="0000FF"/>
                </a:solidFill>
              </a:rPr>
              <a:t>			Name[4] = ‘\0’;</a:t>
            </a:r>
          </a:p>
          <a:p>
            <a:pPr>
              <a:lnSpc>
                <a:spcPct val="100000"/>
              </a:lnSpc>
              <a:spcBef>
                <a:spcPct val="0"/>
              </a:spcBef>
              <a:buFontTx/>
              <a:buNone/>
              <a:tabLst>
                <a:tab pos="465138" algn="l"/>
              </a:tabLst>
            </a:pPr>
            <a:endParaRPr lang="en-US" sz="2400" dirty="0"/>
          </a:p>
        </p:txBody>
      </p:sp>
      <p:grpSp>
        <p:nvGrpSpPr>
          <p:cNvPr id="3076" name="Group 6"/>
          <p:cNvGrpSpPr>
            <a:grpSpLocks/>
          </p:cNvGrpSpPr>
          <p:nvPr/>
        </p:nvGrpSpPr>
        <p:grpSpPr bwMode="auto">
          <a:xfrm>
            <a:off x="6970713" y="2493963"/>
            <a:ext cx="1487487" cy="387350"/>
            <a:chOff x="4965700" y="2235200"/>
            <a:chExt cx="1486984" cy="387798"/>
          </a:xfrm>
        </p:grpSpPr>
        <p:sp>
          <p:nvSpPr>
            <p:cNvPr id="3096" name="TextBox 4"/>
            <p:cNvSpPr txBox="1">
              <a:spLocks noChangeArrowheads="1"/>
            </p:cNvSpPr>
            <p:nvPr/>
          </p:nvSpPr>
          <p:spPr bwMode="auto">
            <a:xfrm>
              <a:off x="6045200" y="2235200"/>
              <a:ext cx="407484" cy="387798"/>
            </a:xfrm>
            <a:prstGeom prst="rect">
              <a:avLst/>
            </a:prstGeom>
            <a:noFill/>
            <a:ln w="28575">
              <a:solidFill>
                <a:srgbClr val="0000FF"/>
              </a:solidFill>
              <a:miter lim="800000"/>
              <a:headEnd/>
              <a:tailEnd/>
            </a:ln>
          </p:spPr>
          <p:txBody>
            <a:bodyPr wrap="none">
              <a:spAutoFit/>
            </a:bodyPr>
            <a:lstStyle/>
            <a:p>
              <a:r>
                <a:rPr lang="en-US" sz="2400"/>
                <a:t>A</a:t>
              </a:r>
            </a:p>
          </p:txBody>
        </p:sp>
        <p:sp>
          <p:nvSpPr>
            <p:cNvPr id="3097" name="TextBox 5"/>
            <p:cNvSpPr txBox="1">
              <a:spLocks noChangeArrowheads="1"/>
            </p:cNvSpPr>
            <p:nvPr/>
          </p:nvSpPr>
          <p:spPr bwMode="auto">
            <a:xfrm>
              <a:off x="4965700" y="2235200"/>
              <a:ext cx="936475" cy="387798"/>
            </a:xfrm>
            <a:prstGeom prst="rect">
              <a:avLst/>
            </a:prstGeom>
            <a:noFill/>
            <a:ln w="9525">
              <a:noFill/>
              <a:miter lim="800000"/>
              <a:headEnd/>
              <a:tailEnd/>
            </a:ln>
          </p:spPr>
          <p:txBody>
            <a:bodyPr wrap="none">
              <a:spAutoFit/>
            </a:bodyPr>
            <a:lstStyle/>
            <a:p>
              <a:r>
                <a:rPr lang="en-US" sz="2400"/>
                <a:t>Grade</a:t>
              </a:r>
            </a:p>
          </p:txBody>
        </p:sp>
      </p:grpSp>
      <p:sp>
        <p:nvSpPr>
          <p:cNvPr id="3077" name="TextBox 9"/>
          <p:cNvSpPr txBox="1">
            <a:spLocks noChangeArrowheads="1"/>
          </p:cNvSpPr>
          <p:nvPr/>
        </p:nvSpPr>
        <p:spPr bwMode="auto">
          <a:xfrm>
            <a:off x="4764088" y="5603875"/>
            <a:ext cx="919162" cy="387350"/>
          </a:xfrm>
          <a:prstGeom prst="rect">
            <a:avLst/>
          </a:prstGeom>
          <a:noFill/>
          <a:ln w="9525">
            <a:noFill/>
            <a:miter lim="800000"/>
            <a:headEnd/>
            <a:tailEnd/>
          </a:ln>
        </p:spPr>
        <p:txBody>
          <a:bodyPr wrap="none">
            <a:spAutoFit/>
          </a:bodyPr>
          <a:lstStyle/>
          <a:p>
            <a:r>
              <a:rPr lang="en-US" sz="2400"/>
              <a:t>Name</a:t>
            </a:r>
          </a:p>
        </p:txBody>
      </p:sp>
      <p:graphicFrame>
        <p:nvGraphicFramePr>
          <p:cNvPr id="18" name="Table 17"/>
          <p:cNvGraphicFramePr>
            <a:graphicFrameLocks noGrp="1"/>
          </p:cNvGraphicFramePr>
          <p:nvPr/>
        </p:nvGraphicFramePr>
        <p:xfrm>
          <a:off x="5889625" y="5554663"/>
          <a:ext cx="2797175" cy="486357"/>
        </p:xfrm>
        <a:graphic>
          <a:graphicData uri="http://schemas.openxmlformats.org/drawingml/2006/table">
            <a:tbl>
              <a:tblPr firstRow="1" bandRow="1">
                <a:tableStyleId>{5940675A-B579-460E-94D1-54222C63F5DA}</a:tableStyleId>
              </a:tblPr>
              <a:tblGrid>
                <a:gridCol w="559435"/>
                <a:gridCol w="559435"/>
                <a:gridCol w="559435"/>
                <a:gridCol w="559435"/>
                <a:gridCol w="559435"/>
              </a:tblGrid>
              <a:tr h="486357">
                <a:tc>
                  <a:txBody>
                    <a:bodyPr/>
                    <a:lstStyle/>
                    <a:p>
                      <a:pPr algn="ctr"/>
                      <a:r>
                        <a:rPr lang="en-US" sz="2400" b="1" dirty="0" smtClean="0">
                          <a:latin typeface="Courier New" pitchFamily="49" charset="0"/>
                          <a:cs typeface="Courier New" pitchFamily="49" charset="0"/>
                        </a:rPr>
                        <a:t>J</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o</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h</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n</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\0</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r>
            </a:tbl>
          </a:graphicData>
        </a:graphic>
      </p:graphicFrame>
      <p:grpSp>
        <p:nvGrpSpPr>
          <p:cNvPr id="3092" name="Group 19"/>
          <p:cNvGrpSpPr>
            <a:grpSpLocks/>
          </p:cNvGrpSpPr>
          <p:nvPr/>
        </p:nvGrpSpPr>
        <p:grpSpPr bwMode="auto">
          <a:xfrm>
            <a:off x="7024688" y="3043238"/>
            <a:ext cx="1433512" cy="388937"/>
            <a:chOff x="4965700" y="2235200"/>
            <a:chExt cx="1434084" cy="387798"/>
          </a:xfrm>
        </p:grpSpPr>
        <p:sp>
          <p:nvSpPr>
            <p:cNvPr id="3094" name="TextBox 20"/>
            <p:cNvSpPr txBox="1">
              <a:spLocks noChangeArrowheads="1"/>
            </p:cNvSpPr>
            <p:nvPr/>
          </p:nvSpPr>
          <p:spPr bwMode="auto">
            <a:xfrm>
              <a:off x="6045200" y="2235200"/>
              <a:ext cx="354584" cy="387798"/>
            </a:xfrm>
            <a:prstGeom prst="rect">
              <a:avLst/>
            </a:prstGeom>
            <a:noFill/>
            <a:ln w="28575">
              <a:solidFill>
                <a:srgbClr val="0000FF"/>
              </a:solidFill>
              <a:miter lim="800000"/>
              <a:headEnd/>
              <a:tailEnd/>
            </a:ln>
          </p:spPr>
          <p:txBody>
            <a:bodyPr wrap="none">
              <a:spAutoFit/>
            </a:bodyPr>
            <a:lstStyle/>
            <a:p>
              <a:r>
                <a:rPr lang="en-US" sz="2400"/>
                <a:t>\t</a:t>
              </a:r>
            </a:p>
          </p:txBody>
        </p:sp>
        <p:sp>
          <p:nvSpPr>
            <p:cNvPr id="3095" name="TextBox 21"/>
            <p:cNvSpPr txBox="1">
              <a:spLocks noChangeArrowheads="1"/>
            </p:cNvSpPr>
            <p:nvPr/>
          </p:nvSpPr>
          <p:spPr bwMode="auto">
            <a:xfrm>
              <a:off x="4965700" y="2235200"/>
              <a:ext cx="640881" cy="387798"/>
            </a:xfrm>
            <a:prstGeom prst="rect">
              <a:avLst/>
            </a:prstGeom>
            <a:noFill/>
            <a:ln w="9525">
              <a:noFill/>
              <a:miter lim="800000"/>
              <a:headEnd/>
              <a:tailEnd/>
            </a:ln>
          </p:spPr>
          <p:txBody>
            <a:bodyPr wrap="none">
              <a:spAutoFit/>
            </a:bodyPr>
            <a:lstStyle/>
            <a:p>
              <a:r>
                <a:rPr lang="en-US" sz="2400"/>
                <a:t>Tab</a:t>
              </a:r>
            </a:p>
          </p:txBody>
        </p:sp>
      </p:grpSp>
      <p:sp>
        <p:nvSpPr>
          <p:cNvPr id="23" name="Slide Number Placeholder 22"/>
          <p:cNvSpPr>
            <a:spLocks noGrp="1"/>
          </p:cNvSpPr>
          <p:nvPr>
            <p:ph type="sldNum" sz="quarter" idx="12"/>
          </p:nvPr>
        </p:nvSpPr>
        <p:spPr>
          <a:xfrm>
            <a:off x="6597650" y="6492875"/>
            <a:ext cx="2133600" cy="365125"/>
          </a:xfrm>
        </p:spPr>
        <p:txBody>
          <a:bodyPr/>
          <a:lstStyle/>
          <a:p>
            <a:pPr>
              <a:defRPr/>
            </a:pPr>
            <a:fld id="{CB86FE16-8B6A-4430-BA3A-985B1814DF3C}" type="slidenum">
              <a:rPr lang="en-US" smtClean="0"/>
              <a:pPr>
                <a:defRPr/>
              </a:pPr>
              <a:t>2</a:t>
            </a:fld>
            <a:endParaRPr lang="en-US"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C0047AD6-5DCD-4967-B133-FFAD03117678}" type="slidenum">
              <a:rPr lang="en-US" sz="1200">
                <a:solidFill>
                  <a:schemeClr val="tx1">
                    <a:tint val="75000"/>
                  </a:schemeClr>
                </a:solidFill>
                <a:latin typeface="Times New Roman" charset="0"/>
              </a:rPr>
              <a:pPr algn="r">
                <a:lnSpc>
                  <a:spcPct val="100000"/>
                </a:lnSpc>
                <a:spcBef>
                  <a:spcPct val="0"/>
                </a:spcBef>
                <a:buFontTx/>
                <a:buNone/>
                <a:defRPr/>
              </a:pPr>
              <a:t>20</a:t>
            </a:fld>
            <a:endParaRPr lang="en-US" sz="1200">
              <a:solidFill>
                <a:schemeClr val="tx1">
                  <a:tint val="75000"/>
                </a:schemeClr>
              </a:solidFill>
              <a:latin typeface="Times New Roman" charset="0"/>
            </a:endParaRPr>
          </a:p>
        </p:txBody>
      </p:sp>
      <p:pic>
        <p:nvPicPr>
          <p:cNvPr id="21507" name="Picture 4" descr="scan005001"/>
          <p:cNvPicPr>
            <a:picLocks noChangeAspect="1" noChangeArrowheads="1"/>
          </p:cNvPicPr>
          <p:nvPr/>
        </p:nvPicPr>
        <p:blipFill>
          <a:blip r:embed="rId3"/>
          <a:srcRect l="21034" t="27679" r="7823" b="7079"/>
          <a:stretch>
            <a:fillRect/>
          </a:stretch>
        </p:blipFill>
        <p:spPr bwMode="auto">
          <a:xfrm>
            <a:off x="2089150" y="0"/>
            <a:ext cx="5438775" cy="6858000"/>
          </a:xfrm>
          <a:prstGeom prst="rect">
            <a:avLst/>
          </a:prstGeom>
          <a:noFill/>
          <a:ln w="9525">
            <a:noFill/>
            <a:miter lim="800000"/>
            <a:headEnd/>
            <a:tailEnd/>
          </a:ln>
        </p:spPr>
      </p:pic>
      <p:sp>
        <p:nvSpPr>
          <p:cNvPr id="21508" name="Text Box 4"/>
          <p:cNvSpPr txBox="1">
            <a:spLocks noChangeArrowheads="1"/>
          </p:cNvSpPr>
          <p:nvPr/>
        </p:nvSpPr>
        <p:spPr bwMode="auto">
          <a:xfrm>
            <a:off x="0" y="188913"/>
            <a:ext cx="2655888" cy="4597400"/>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465138" algn="l"/>
              </a:tabLst>
            </a:pPr>
            <a:r>
              <a:rPr lang="en-US" sz="2800" b="1" u="sng">
                <a:solidFill>
                  <a:srgbClr val="0000FF"/>
                </a:solidFill>
              </a:rPr>
              <a:t>String</a:t>
            </a:r>
          </a:p>
          <a:p>
            <a:pPr marL="231775" indent="-231775">
              <a:lnSpc>
                <a:spcPct val="100000"/>
              </a:lnSpc>
              <a:spcBef>
                <a:spcPct val="0"/>
              </a:spcBef>
              <a:buFontTx/>
              <a:buNone/>
              <a:tabLst>
                <a:tab pos="465138" algn="l"/>
              </a:tabLst>
            </a:pPr>
            <a:r>
              <a:rPr lang="en-US" sz="2800" b="1" u="sng">
                <a:solidFill>
                  <a:srgbClr val="0000FF"/>
                </a:solidFill>
              </a:rPr>
              <a:t>Functions</a:t>
            </a:r>
          </a:p>
          <a:p>
            <a:pPr marL="231775" indent="-231775">
              <a:lnSpc>
                <a:spcPct val="100000"/>
              </a:lnSpc>
              <a:spcBef>
                <a:spcPct val="0"/>
              </a:spcBef>
              <a:buFontTx/>
              <a:buChar char="•"/>
              <a:tabLst>
                <a:tab pos="465138" algn="l"/>
              </a:tabLst>
            </a:pPr>
            <a:r>
              <a:rPr lang="en-US" sz="2400" b="1">
                <a:solidFill>
                  <a:srgbClr val="0000FF"/>
                </a:solidFill>
              </a:rPr>
              <a:t>capacity</a:t>
            </a:r>
          </a:p>
          <a:p>
            <a:pPr marL="231775" indent="-231775">
              <a:lnSpc>
                <a:spcPct val="100000"/>
              </a:lnSpc>
              <a:spcBef>
                <a:spcPct val="0"/>
              </a:spcBef>
              <a:buFontTx/>
              <a:buChar char="•"/>
              <a:tabLst>
                <a:tab pos="465138" algn="l"/>
              </a:tabLst>
            </a:pPr>
            <a:r>
              <a:rPr lang="en-US" sz="2400" b="1">
                <a:solidFill>
                  <a:srgbClr val="0000FF"/>
                </a:solidFill>
              </a:rPr>
              <a:t>empty</a:t>
            </a:r>
          </a:p>
          <a:p>
            <a:pPr marL="231775" indent="-231775">
              <a:lnSpc>
                <a:spcPct val="100000"/>
              </a:lnSpc>
              <a:spcBef>
                <a:spcPct val="0"/>
              </a:spcBef>
              <a:buFontTx/>
              <a:buChar char="•"/>
              <a:tabLst>
                <a:tab pos="465138" algn="l"/>
              </a:tabLst>
            </a:pPr>
            <a:r>
              <a:rPr lang="en-US" sz="2400" b="1">
                <a:solidFill>
                  <a:srgbClr val="0000FF"/>
                </a:solidFill>
              </a:rPr>
              <a:t>length</a:t>
            </a:r>
          </a:p>
          <a:p>
            <a:pPr marL="231775" indent="-231775">
              <a:lnSpc>
                <a:spcPct val="100000"/>
              </a:lnSpc>
              <a:spcBef>
                <a:spcPct val="0"/>
              </a:spcBef>
              <a:buFontTx/>
              <a:buChar char="•"/>
              <a:tabLst>
                <a:tab pos="465138" algn="l"/>
              </a:tabLst>
            </a:pPr>
            <a:r>
              <a:rPr lang="en-US" sz="2400" b="1">
                <a:solidFill>
                  <a:srgbClr val="0000FF"/>
                </a:solidFill>
              </a:rPr>
              <a:t>max_size</a:t>
            </a:r>
          </a:p>
          <a:p>
            <a:pPr marL="231775" indent="-231775">
              <a:lnSpc>
                <a:spcPct val="100000"/>
              </a:lnSpc>
              <a:spcBef>
                <a:spcPct val="0"/>
              </a:spcBef>
              <a:buFontTx/>
              <a:buChar char="•"/>
              <a:tabLst>
                <a:tab pos="465138" algn="l"/>
              </a:tabLst>
            </a:pPr>
            <a:r>
              <a:rPr lang="en-US" sz="2400" b="1">
                <a:solidFill>
                  <a:srgbClr val="0000FF"/>
                </a:solidFill>
              </a:rPr>
              <a:t>reserve</a:t>
            </a:r>
          </a:p>
          <a:p>
            <a:pPr marL="231775" indent="-231775">
              <a:lnSpc>
                <a:spcPct val="100000"/>
              </a:lnSpc>
              <a:spcBef>
                <a:spcPct val="0"/>
              </a:spcBef>
              <a:buFontTx/>
              <a:buChar char="•"/>
              <a:tabLst>
                <a:tab pos="465138" algn="l"/>
              </a:tabLst>
            </a:pPr>
            <a:r>
              <a:rPr lang="en-US" sz="2400" b="1">
                <a:solidFill>
                  <a:srgbClr val="0000FF"/>
                </a:solidFill>
              </a:rPr>
              <a:t>size</a:t>
            </a:r>
          </a:p>
          <a:p>
            <a:pPr marL="231775" indent="-231775">
              <a:lnSpc>
                <a:spcPct val="100000"/>
              </a:lnSpc>
              <a:spcBef>
                <a:spcPct val="0"/>
              </a:spcBef>
              <a:buFontTx/>
              <a:buChar char="•"/>
              <a:tabLst>
                <a:tab pos="465138" algn="l"/>
              </a:tabLst>
            </a:pPr>
            <a:r>
              <a:rPr lang="en-US" sz="2400" b="1">
                <a:solidFill>
                  <a:srgbClr val="0000FF"/>
                </a:solidFill>
              </a:rPr>
              <a:t>at</a:t>
            </a:r>
          </a:p>
          <a:p>
            <a:pPr marL="231775" indent="-231775">
              <a:lnSpc>
                <a:spcPct val="100000"/>
              </a:lnSpc>
              <a:spcBef>
                <a:spcPct val="0"/>
              </a:spcBef>
              <a:buFontTx/>
              <a:buChar char="•"/>
              <a:tabLst>
                <a:tab pos="465138" algn="l"/>
              </a:tabLst>
            </a:pPr>
            <a:r>
              <a:rPr lang="en-US" sz="2400" b="1">
                <a:solidFill>
                  <a:srgbClr val="0000FF"/>
                </a:solidFill>
              </a:rPr>
              <a:t>c_str</a:t>
            </a:r>
          </a:p>
          <a:p>
            <a:pPr marL="231775" indent="-231775">
              <a:lnSpc>
                <a:spcPct val="100000"/>
              </a:lnSpc>
              <a:spcBef>
                <a:spcPct val="0"/>
              </a:spcBef>
              <a:buFontTx/>
              <a:buChar char="•"/>
              <a:tabLst>
                <a:tab pos="465138" algn="l"/>
              </a:tabLst>
            </a:pPr>
            <a:r>
              <a:rPr lang="en-US" sz="2400" b="1">
                <a:solidFill>
                  <a:srgbClr val="0000FF"/>
                </a:solidFill>
              </a:rPr>
              <a:t>copy</a:t>
            </a:r>
          </a:p>
          <a:p>
            <a:pPr marL="231775" indent="-231775">
              <a:lnSpc>
                <a:spcPct val="100000"/>
              </a:lnSpc>
              <a:spcBef>
                <a:spcPct val="0"/>
              </a:spcBef>
              <a:buFontTx/>
              <a:buChar char="•"/>
              <a:tabLst>
                <a:tab pos="465138" algn="l"/>
              </a:tabLst>
            </a:pPr>
            <a:r>
              <a:rPr lang="en-US" sz="2400" b="1">
                <a:solidFill>
                  <a:srgbClr val="0000FF"/>
                </a:solidFill>
              </a:rPr>
              <a:t>data</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680188F9-6E03-43C2-84AD-02D61FAF219C}" type="slidenum">
              <a:rPr lang="en-US" sz="1200">
                <a:solidFill>
                  <a:schemeClr val="tx1">
                    <a:tint val="75000"/>
                  </a:schemeClr>
                </a:solidFill>
                <a:latin typeface="Times New Roman" charset="0"/>
              </a:rPr>
              <a:pPr algn="r">
                <a:lnSpc>
                  <a:spcPct val="100000"/>
                </a:lnSpc>
                <a:spcBef>
                  <a:spcPct val="0"/>
                </a:spcBef>
                <a:buFontTx/>
                <a:buNone/>
                <a:defRPr/>
              </a:pPr>
              <a:t>21</a:t>
            </a:fld>
            <a:endParaRPr lang="en-US" sz="1200" dirty="0">
              <a:solidFill>
                <a:schemeClr val="tx1">
                  <a:tint val="75000"/>
                </a:schemeClr>
              </a:solidFill>
              <a:latin typeface="Times New Roman" charset="0"/>
            </a:endParaRPr>
          </a:p>
        </p:txBody>
      </p:sp>
      <p:sp>
        <p:nvSpPr>
          <p:cNvPr id="22531" name="Text Box 4"/>
          <p:cNvSpPr txBox="1">
            <a:spLocks noChangeArrowheads="1"/>
          </p:cNvSpPr>
          <p:nvPr/>
        </p:nvSpPr>
        <p:spPr bwMode="auto">
          <a:xfrm>
            <a:off x="0" y="44450"/>
            <a:ext cx="9144000" cy="6494463"/>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231775" algn="l"/>
                <a:tab pos="465138" algn="l"/>
              </a:tabLst>
            </a:pPr>
            <a:r>
              <a:rPr lang="en-US" sz="2800" b="1" u="sng">
                <a:solidFill>
                  <a:srgbClr val="0000FF"/>
                </a:solidFill>
              </a:rPr>
              <a:t>Keyboard and file input</a:t>
            </a:r>
          </a:p>
          <a:p>
            <a:pPr marL="231775" indent="-231775">
              <a:lnSpc>
                <a:spcPct val="100000"/>
              </a:lnSpc>
              <a:spcBef>
                <a:spcPct val="0"/>
              </a:spcBef>
              <a:buFontTx/>
              <a:buNone/>
              <a:tabLst>
                <a:tab pos="231775" algn="l"/>
                <a:tab pos="465138" algn="l"/>
              </a:tabLst>
            </a:pPr>
            <a:r>
              <a:rPr lang="en-US" sz="2400"/>
              <a:t>Strings can be read from files using </a:t>
            </a:r>
            <a:r>
              <a:rPr lang="en-US" sz="2400" b="1">
                <a:solidFill>
                  <a:srgbClr val="0000FF"/>
                </a:solidFill>
              </a:rPr>
              <a:t>cin, getline, </a:t>
            </a:r>
            <a:r>
              <a:rPr lang="en-US" sz="2400"/>
              <a:t>and</a:t>
            </a:r>
            <a:r>
              <a:rPr lang="en-US" sz="2400" b="1">
                <a:solidFill>
                  <a:srgbClr val="0000FF"/>
                </a:solidFill>
              </a:rPr>
              <a:t> ignore</a:t>
            </a:r>
            <a:r>
              <a:rPr lang="en-US" sz="2400"/>
              <a:t>.</a:t>
            </a:r>
          </a:p>
          <a:p>
            <a:pPr marL="231775" indent="-231775">
              <a:lnSpc>
                <a:spcPct val="100000"/>
              </a:lnSpc>
              <a:spcBef>
                <a:spcPct val="0"/>
              </a:spcBef>
              <a:buFontTx/>
              <a:buNone/>
              <a:tabLst>
                <a:tab pos="231775" algn="l"/>
                <a:tab pos="465138" algn="l"/>
              </a:tabLst>
            </a:pPr>
            <a:endParaRPr lang="en-US" sz="2400"/>
          </a:p>
          <a:p>
            <a:pPr marL="231775" indent="-231775">
              <a:lnSpc>
                <a:spcPct val="100000"/>
              </a:lnSpc>
              <a:spcBef>
                <a:spcPct val="0"/>
              </a:spcBef>
              <a:buFontTx/>
              <a:buNone/>
              <a:tabLst>
                <a:tab pos="231775" algn="l"/>
                <a:tab pos="465138" algn="l"/>
              </a:tabLst>
            </a:pPr>
            <a:r>
              <a:rPr lang="en-US" sz="2800" b="1" u="sng"/>
              <a:t>Using </a:t>
            </a:r>
            <a:r>
              <a:rPr lang="en-US" sz="2800" b="1" u="sng">
                <a:solidFill>
                  <a:schemeClr val="hlink"/>
                </a:solidFill>
              </a:rPr>
              <a:t>cin</a:t>
            </a:r>
            <a:r>
              <a:rPr lang="en-US" sz="2800" b="1" u="sng"/>
              <a:t> to read string inputs</a:t>
            </a:r>
          </a:p>
          <a:p>
            <a:pPr marL="231775" indent="-231775">
              <a:lnSpc>
                <a:spcPct val="100000"/>
              </a:lnSpc>
              <a:spcBef>
                <a:spcPct val="0"/>
              </a:spcBef>
              <a:buFont typeface="Arial" pitchFamily="34" charset="0"/>
              <a:buChar char="•"/>
              <a:tabLst>
                <a:tab pos="231775" algn="l"/>
                <a:tab pos="465138" algn="l"/>
              </a:tabLst>
            </a:pPr>
            <a:r>
              <a:rPr lang="en-US" sz="2400" b="1">
                <a:solidFill>
                  <a:srgbClr val="0000FF"/>
                </a:solidFill>
              </a:rPr>
              <a:t>cin</a:t>
            </a:r>
            <a:r>
              <a:rPr lang="en-US" sz="2400"/>
              <a:t> reads the input until the first </a:t>
            </a:r>
            <a:r>
              <a:rPr lang="en-US" sz="2400" b="1" i="1"/>
              <a:t>white space </a:t>
            </a:r>
            <a:r>
              <a:rPr lang="en-US" sz="2400"/>
              <a:t>is encountered.</a:t>
            </a:r>
          </a:p>
          <a:p>
            <a:pPr marL="231775" indent="-231775">
              <a:lnSpc>
                <a:spcPct val="100000"/>
              </a:lnSpc>
              <a:spcBef>
                <a:spcPct val="0"/>
              </a:spcBef>
              <a:buFont typeface="Arial" pitchFamily="34" charset="0"/>
              <a:buChar char="•"/>
              <a:tabLst>
                <a:tab pos="231775" algn="l"/>
                <a:tab pos="465138" algn="l"/>
              </a:tabLst>
            </a:pPr>
            <a:r>
              <a:rPr lang="en-US" sz="2400" b="1">
                <a:solidFill>
                  <a:srgbClr val="0000FF"/>
                </a:solidFill>
              </a:rPr>
              <a:t>cin</a:t>
            </a:r>
            <a:r>
              <a:rPr lang="en-US" sz="2400"/>
              <a:t> in works well for reading </a:t>
            </a:r>
            <a:r>
              <a:rPr lang="en-US" sz="2400" b="1" i="1"/>
              <a:t>one word at a time</a:t>
            </a:r>
            <a:r>
              <a:rPr lang="en-US" sz="2400"/>
              <a:t>.</a:t>
            </a:r>
          </a:p>
          <a:p>
            <a:pPr marL="231775" indent="-231775">
              <a:lnSpc>
                <a:spcPct val="100000"/>
              </a:lnSpc>
              <a:spcBef>
                <a:spcPct val="0"/>
              </a:spcBef>
              <a:buFont typeface="Arial" pitchFamily="34" charset="0"/>
              <a:buChar char="•"/>
              <a:tabLst>
                <a:tab pos="231775" algn="l"/>
                <a:tab pos="465138" algn="l"/>
              </a:tabLst>
            </a:pPr>
            <a:r>
              <a:rPr lang="en-US" sz="2400" b="1">
                <a:solidFill>
                  <a:srgbClr val="0000FF"/>
                </a:solidFill>
              </a:rPr>
              <a:t>cin</a:t>
            </a:r>
            <a:r>
              <a:rPr lang="en-US" sz="2400"/>
              <a:t> does not work for reading entire sentences (or lines in a file).</a:t>
            </a:r>
          </a:p>
          <a:p>
            <a:pPr marL="231775" indent="-231775">
              <a:lnSpc>
                <a:spcPct val="100000"/>
              </a:lnSpc>
              <a:spcBef>
                <a:spcPct val="0"/>
              </a:spcBef>
              <a:buFont typeface="Arial" pitchFamily="34" charset="0"/>
              <a:buChar char="•"/>
              <a:tabLst>
                <a:tab pos="231775" algn="l"/>
                <a:tab pos="465138" algn="l"/>
              </a:tabLst>
            </a:pPr>
            <a:r>
              <a:rPr lang="en-US" sz="2400"/>
              <a:t>If a keyboard input has spaces, only the portion up to the first white space is read and the remainder of the input is left in the </a:t>
            </a:r>
            <a:r>
              <a:rPr lang="en-US" sz="2400" b="1" i="1"/>
              <a:t>input buffer,</a:t>
            </a:r>
            <a:r>
              <a:rPr lang="en-US" sz="2400"/>
              <a:t> where it may be used by the next input.</a:t>
            </a:r>
          </a:p>
          <a:p>
            <a:pPr marL="231775" indent="-231775">
              <a:lnSpc>
                <a:spcPct val="100000"/>
              </a:lnSpc>
              <a:spcBef>
                <a:spcPct val="0"/>
              </a:spcBef>
              <a:buFont typeface="Arial" pitchFamily="34" charset="0"/>
              <a:buChar char="•"/>
              <a:tabLst>
                <a:tab pos="231775" algn="l"/>
                <a:tab pos="465138" algn="l"/>
              </a:tabLst>
            </a:pPr>
            <a:r>
              <a:rPr lang="en-US" sz="2400" u="sng"/>
              <a:t>Example</a:t>
            </a:r>
            <a:r>
              <a:rPr lang="en-US" sz="2400"/>
              <a:t>:</a:t>
            </a:r>
          </a:p>
          <a:p>
            <a:pPr marL="688975" lvl="1" indent="-231775">
              <a:lnSpc>
                <a:spcPct val="100000"/>
              </a:lnSpc>
              <a:spcBef>
                <a:spcPct val="0"/>
              </a:spcBef>
              <a:tabLst>
                <a:tab pos="231775" algn="l"/>
                <a:tab pos="465138" algn="l"/>
              </a:tabLst>
            </a:pPr>
            <a:r>
              <a:rPr lang="en-US" sz="2400" b="1">
                <a:solidFill>
                  <a:srgbClr val="0000FF"/>
                </a:solidFill>
              </a:rPr>
              <a:t>string Course;</a:t>
            </a:r>
          </a:p>
          <a:p>
            <a:pPr marL="688975" lvl="1" indent="-231775">
              <a:lnSpc>
                <a:spcPct val="100000"/>
              </a:lnSpc>
              <a:spcBef>
                <a:spcPct val="0"/>
              </a:spcBef>
              <a:tabLst>
                <a:tab pos="231775" algn="l"/>
                <a:tab pos="465138" algn="l"/>
              </a:tabLst>
            </a:pPr>
            <a:r>
              <a:rPr lang="en-US" sz="2400" b="1">
                <a:solidFill>
                  <a:srgbClr val="0000FF"/>
                </a:solidFill>
              </a:rPr>
              <a:t>cout &lt;&lt; “Enter course: ”;</a:t>
            </a:r>
          </a:p>
          <a:p>
            <a:pPr marL="688975" lvl="1" indent="-231775">
              <a:lnSpc>
                <a:spcPct val="100000"/>
              </a:lnSpc>
              <a:spcBef>
                <a:spcPct val="0"/>
              </a:spcBef>
              <a:tabLst>
                <a:tab pos="231775" algn="l"/>
                <a:tab pos="465138" algn="l"/>
              </a:tabLst>
            </a:pPr>
            <a:r>
              <a:rPr lang="en-US" sz="2400" b="1">
                <a:solidFill>
                  <a:srgbClr val="0000FF"/>
                </a:solidFill>
              </a:rPr>
              <a:t>cin &gt;&gt; Course;       	//If the user enters  </a:t>
            </a:r>
            <a:r>
              <a:rPr lang="en-US" sz="2400" b="1" i="1">
                <a:solidFill>
                  <a:srgbClr val="FF0000"/>
                </a:solidFill>
              </a:rPr>
              <a:t>Intro to Engineering</a:t>
            </a:r>
          </a:p>
          <a:p>
            <a:pPr marL="688975" lvl="1" indent="-231775">
              <a:lnSpc>
                <a:spcPct val="100000"/>
              </a:lnSpc>
              <a:spcBef>
                <a:spcPct val="0"/>
              </a:spcBef>
              <a:tabLst>
                <a:tab pos="231775" algn="l"/>
                <a:tab pos="465138" algn="l"/>
              </a:tabLst>
            </a:pPr>
            <a:r>
              <a:rPr lang="en-US" sz="2400" b="1" i="1">
                <a:solidFill>
                  <a:srgbClr val="FF0000"/>
                </a:solidFill>
              </a:rPr>
              <a:t>			</a:t>
            </a:r>
            <a:r>
              <a:rPr lang="en-US" sz="2400" b="1">
                <a:solidFill>
                  <a:srgbClr val="0000FF"/>
                </a:solidFill>
              </a:rPr>
              <a:t>// then Course = “</a:t>
            </a:r>
            <a:r>
              <a:rPr lang="en-US" sz="2400" b="1" i="1">
                <a:solidFill>
                  <a:srgbClr val="FF0000"/>
                </a:solidFill>
              </a:rPr>
              <a:t>Intro</a:t>
            </a:r>
            <a:r>
              <a:rPr lang="en-US" sz="2400" b="1">
                <a:solidFill>
                  <a:srgbClr val="0000FF"/>
                </a:solidFill>
              </a:rPr>
              <a:t>” and the remaining</a:t>
            </a:r>
          </a:p>
          <a:p>
            <a:pPr marL="688975" lvl="1" indent="-231775">
              <a:lnSpc>
                <a:spcPct val="100000"/>
              </a:lnSpc>
              <a:spcBef>
                <a:spcPct val="0"/>
              </a:spcBef>
              <a:tabLst>
                <a:tab pos="231775" algn="l"/>
                <a:tab pos="465138" algn="l"/>
              </a:tabLst>
            </a:pPr>
            <a:r>
              <a:rPr lang="en-US" sz="2400" b="1">
                <a:solidFill>
                  <a:srgbClr val="0000FF"/>
                </a:solidFill>
              </a:rPr>
              <a:t>			// characters are still in the buffer.</a:t>
            </a:r>
          </a:p>
          <a:p>
            <a:pPr marL="231775" indent="-231775">
              <a:lnSpc>
                <a:spcPct val="100000"/>
              </a:lnSpc>
              <a:spcBef>
                <a:spcPct val="0"/>
              </a:spcBef>
              <a:buFont typeface="Arial" pitchFamily="34" charset="0"/>
              <a:buChar char="•"/>
              <a:tabLst>
                <a:tab pos="231775" algn="l"/>
                <a:tab pos="465138" algn="l"/>
              </a:tabLst>
            </a:pPr>
            <a:r>
              <a:rPr lang="en-US" sz="2400" u="sng"/>
              <a:t>Example</a:t>
            </a:r>
            <a:r>
              <a:rPr lang="en-US" sz="2400"/>
              <a:t>:  See next slide</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3769ACEB-922F-4E19-AF63-3AD5075793A5}" type="slidenum">
              <a:rPr lang="en-US" sz="1200">
                <a:solidFill>
                  <a:schemeClr val="tx1">
                    <a:tint val="75000"/>
                  </a:schemeClr>
                </a:solidFill>
                <a:latin typeface="Times New Roman" charset="0"/>
              </a:rPr>
              <a:pPr algn="r">
                <a:lnSpc>
                  <a:spcPct val="100000"/>
                </a:lnSpc>
                <a:spcBef>
                  <a:spcPct val="0"/>
                </a:spcBef>
                <a:buFontTx/>
                <a:buNone/>
                <a:defRPr/>
              </a:pPr>
              <a:t>22</a:t>
            </a:fld>
            <a:endParaRPr lang="en-US" sz="1200">
              <a:solidFill>
                <a:schemeClr val="tx1">
                  <a:tint val="75000"/>
                </a:schemeClr>
              </a:solidFill>
              <a:latin typeface="Times New Roman" charset="0"/>
            </a:endParaRPr>
          </a:p>
        </p:txBody>
      </p:sp>
      <p:pic>
        <p:nvPicPr>
          <p:cNvPr id="23555" name="Picture 4"/>
          <p:cNvPicPr>
            <a:picLocks noChangeAspect="1" noChangeArrowheads="1"/>
          </p:cNvPicPr>
          <p:nvPr/>
        </p:nvPicPr>
        <p:blipFill>
          <a:blip r:embed="rId3"/>
          <a:srcRect l="21577" t="19991" r="37798" b="46875"/>
          <a:stretch>
            <a:fillRect/>
          </a:stretch>
        </p:blipFill>
        <p:spPr bwMode="auto">
          <a:xfrm>
            <a:off x="0" y="0"/>
            <a:ext cx="5675313" cy="3471863"/>
          </a:xfrm>
          <a:prstGeom prst="rect">
            <a:avLst/>
          </a:prstGeom>
          <a:noFill/>
          <a:ln w="28575" algn="ctr">
            <a:solidFill>
              <a:srgbClr val="0000FF"/>
            </a:solidFill>
            <a:miter lim="800000"/>
            <a:headEnd/>
            <a:tailEnd/>
          </a:ln>
        </p:spPr>
      </p:pic>
      <p:sp>
        <p:nvSpPr>
          <p:cNvPr id="23556" name="Text Box 4"/>
          <p:cNvSpPr txBox="1">
            <a:spLocks noChangeArrowheads="1"/>
          </p:cNvSpPr>
          <p:nvPr/>
        </p:nvSpPr>
        <p:spPr bwMode="auto">
          <a:xfrm>
            <a:off x="0" y="3513138"/>
            <a:ext cx="9144000" cy="461962"/>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400" b="1" u="sng">
                <a:solidFill>
                  <a:srgbClr val="0000FF"/>
                </a:solidFill>
              </a:rPr>
              <a:t>Case 1</a:t>
            </a:r>
            <a:r>
              <a:rPr lang="en-US" sz="2400">
                <a:solidFill>
                  <a:srgbClr val="0000FF"/>
                </a:solidFill>
              </a:rPr>
              <a:t>: Mary Smith enters her name (works correctly)</a:t>
            </a:r>
            <a:endParaRPr lang="en-US" sz="2400"/>
          </a:p>
        </p:txBody>
      </p:sp>
      <p:pic>
        <p:nvPicPr>
          <p:cNvPr id="23557" name="Picture 5"/>
          <p:cNvPicPr>
            <a:picLocks noChangeAspect="1" noChangeArrowheads="1"/>
          </p:cNvPicPr>
          <p:nvPr/>
        </p:nvPicPr>
        <p:blipFill>
          <a:blip r:embed="rId4"/>
          <a:srcRect t="8411" r="61160" b="71301"/>
          <a:stretch>
            <a:fillRect/>
          </a:stretch>
        </p:blipFill>
        <p:spPr bwMode="auto">
          <a:xfrm>
            <a:off x="0" y="4021138"/>
            <a:ext cx="5167313" cy="1363662"/>
          </a:xfrm>
          <a:prstGeom prst="rect">
            <a:avLst/>
          </a:prstGeom>
          <a:noFill/>
          <a:ln w="9525" algn="ctr">
            <a:noFill/>
            <a:miter lim="800000"/>
            <a:headEnd/>
            <a:tailEnd/>
          </a:ln>
        </p:spPr>
      </p:pic>
      <p:pic>
        <p:nvPicPr>
          <p:cNvPr id="23558" name="Picture 6"/>
          <p:cNvPicPr>
            <a:picLocks noChangeAspect="1" noChangeArrowheads="1"/>
          </p:cNvPicPr>
          <p:nvPr/>
        </p:nvPicPr>
        <p:blipFill>
          <a:blip r:embed="rId5"/>
          <a:srcRect t="8411" r="50000" b="75359"/>
          <a:stretch>
            <a:fillRect/>
          </a:stretch>
        </p:blipFill>
        <p:spPr bwMode="auto">
          <a:xfrm>
            <a:off x="0" y="5783263"/>
            <a:ext cx="6550025" cy="1074737"/>
          </a:xfrm>
          <a:prstGeom prst="rect">
            <a:avLst/>
          </a:prstGeom>
          <a:noFill/>
          <a:ln w="9525" algn="ctr">
            <a:noFill/>
            <a:miter lim="800000"/>
            <a:headEnd/>
            <a:tailEnd/>
          </a:ln>
        </p:spPr>
      </p:pic>
      <p:sp>
        <p:nvSpPr>
          <p:cNvPr id="23559" name="Text Box 4"/>
          <p:cNvSpPr txBox="1">
            <a:spLocks noChangeArrowheads="1"/>
          </p:cNvSpPr>
          <p:nvPr/>
        </p:nvSpPr>
        <p:spPr bwMode="auto">
          <a:xfrm>
            <a:off x="0" y="5335588"/>
            <a:ext cx="8156575" cy="460375"/>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400" b="1" u="sng">
                <a:solidFill>
                  <a:srgbClr val="0000FF"/>
                </a:solidFill>
              </a:rPr>
              <a:t>Case 2</a:t>
            </a:r>
            <a:r>
              <a:rPr lang="en-US" sz="2400">
                <a:solidFill>
                  <a:srgbClr val="0000FF"/>
                </a:solidFill>
              </a:rPr>
              <a:t>: Mary Ann Smith enters her name</a:t>
            </a:r>
            <a:endParaRPr lang="en-US" sz="2400"/>
          </a:p>
        </p:txBody>
      </p:sp>
      <p:sp>
        <p:nvSpPr>
          <p:cNvPr id="23560" name="TextBox 10"/>
          <p:cNvSpPr txBox="1">
            <a:spLocks noChangeArrowheads="1"/>
          </p:cNvSpPr>
          <p:nvPr/>
        </p:nvSpPr>
        <p:spPr bwMode="auto">
          <a:xfrm>
            <a:off x="5819775" y="4208463"/>
            <a:ext cx="3324225" cy="1570037"/>
          </a:xfrm>
          <a:prstGeom prst="rect">
            <a:avLst/>
          </a:prstGeom>
          <a:noFill/>
          <a:ln w="28575">
            <a:solidFill>
              <a:srgbClr val="FF0000"/>
            </a:solidFill>
            <a:miter lim="800000"/>
            <a:headEnd/>
            <a:tailEnd/>
          </a:ln>
        </p:spPr>
        <p:txBody>
          <a:bodyPr>
            <a:spAutoFit/>
          </a:bodyPr>
          <a:lstStyle/>
          <a:p>
            <a:r>
              <a:rPr lang="en-US" sz="2400" b="1" u="sng">
                <a:solidFill>
                  <a:srgbClr val="FF0000"/>
                </a:solidFill>
              </a:rPr>
              <a:t>Error</a:t>
            </a:r>
            <a:r>
              <a:rPr lang="en-US" sz="2400" b="1">
                <a:solidFill>
                  <a:srgbClr val="FF0000"/>
                </a:solidFill>
              </a:rPr>
              <a:t>.  Mary read as first name and Ann is left in the buffer.  Ann is then automatically used for the last name.</a:t>
            </a:r>
          </a:p>
        </p:txBody>
      </p:sp>
      <p:cxnSp>
        <p:nvCxnSpPr>
          <p:cNvPr id="14" name="Straight Arrow Connector 13"/>
          <p:cNvCxnSpPr/>
          <p:nvPr/>
        </p:nvCxnSpPr>
        <p:spPr>
          <a:xfrm rot="10800000">
            <a:off x="6561138" y="6197600"/>
            <a:ext cx="1058862"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H="1">
            <a:off x="7427913" y="5995988"/>
            <a:ext cx="400050" cy="0"/>
          </a:xfrm>
          <a:prstGeom prst="straightConnector1">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txBox="1">
            <a:spLocks noGrp="1"/>
          </p:cNvSpPr>
          <p:nvPr/>
        </p:nvSpPr>
        <p:spPr>
          <a:xfrm>
            <a:off x="406400" y="6356350"/>
            <a:ext cx="2133600" cy="365125"/>
          </a:xfrm>
          <a:prstGeom prst="rect">
            <a:avLst/>
          </a:prstGeom>
          <a:noFill/>
        </p:spPr>
        <p:txBody>
          <a:bodyPr anchor="ctr"/>
          <a:lstStyle/>
          <a:p>
            <a:pPr>
              <a:lnSpc>
                <a:spcPct val="100000"/>
              </a:lnSpc>
              <a:spcBef>
                <a:spcPct val="0"/>
              </a:spcBef>
              <a:buFontTx/>
              <a:buNone/>
              <a:defRPr/>
            </a:pPr>
            <a:fld id="{0DCEF11A-B6C2-4B10-8EDC-F0C75D8191F7}" type="slidenum">
              <a:rPr lang="en-US" sz="1200">
                <a:solidFill>
                  <a:schemeClr val="tx1">
                    <a:tint val="75000"/>
                  </a:schemeClr>
                </a:solidFill>
                <a:latin typeface="Times New Roman" charset="0"/>
              </a:rPr>
              <a:pPr>
                <a:lnSpc>
                  <a:spcPct val="100000"/>
                </a:lnSpc>
                <a:spcBef>
                  <a:spcPct val="0"/>
                </a:spcBef>
                <a:buFontTx/>
                <a:buNone/>
                <a:defRPr/>
              </a:pPr>
              <a:t>23</a:t>
            </a:fld>
            <a:endParaRPr lang="en-US" sz="1200" dirty="0">
              <a:solidFill>
                <a:schemeClr val="tx1">
                  <a:tint val="75000"/>
                </a:schemeClr>
              </a:solidFill>
              <a:latin typeface="Times New Roman" charset="0"/>
            </a:endParaRPr>
          </a:p>
        </p:txBody>
      </p:sp>
      <p:sp>
        <p:nvSpPr>
          <p:cNvPr id="25603" name="Text Box 4"/>
          <p:cNvSpPr txBox="1">
            <a:spLocks noChangeArrowheads="1"/>
          </p:cNvSpPr>
          <p:nvPr/>
        </p:nvSpPr>
        <p:spPr bwMode="auto">
          <a:xfrm>
            <a:off x="0" y="44450"/>
            <a:ext cx="9144000" cy="523875"/>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231775" algn="l"/>
                <a:tab pos="465138" algn="l"/>
              </a:tabLst>
            </a:pPr>
            <a:r>
              <a:rPr lang="en-US" sz="2800" b="1" u="sng"/>
              <a:t>Reading strings into an array using </a:t>
            </a:r>
            <a:r>
              <a:rPr lang="en-US" sz="2800" b="1" u="sng">
                <a:solidFill>
                  <a:schemeClr val="hlink"/>
                </a:solidFill>
              </a:rPr>
              <a:t>getline</a:t>
            </a:r>
            <a:endParaRPr lang="en-US" sz="2800" b="1" u="sng">
              <a:solidFill>
                <a:srgbClr val="0000FF"/>
              </a:solidFill>
            </a:endParaRPr>
          </a:p>
        </p:txBody>
      </p:sp>
      <p:pic>
        <p:nvPicPr>
          <p:cNvPr id="25604" name="Picture 2"/>
          <p:cNvPicPr>
            <a:picLocks noChangeAspect="1" noChangeArrowheads="1"/>
          </p:cNvPicPr>
          <p:nvPr/>
        </p:nvPicPr>
        <p:blipFill>
          <a:blip r:embed="rId3"/>
          <a:srcRect r="82143" b="77779"/>
          <a:stretch>
            <a:fillRect/>
          </a:stretch>
        </p:blipFill>
        <p:spPr bwMode="auto">
          <a:xfrm>
            <a:off x="6138863" y="668338"/>
            <a:ext cx="3005137" cy="2803525"/>
          </a:xfrm>
          <a:prstGeom prst="rect">
            <a:avLst/>
          </a:prstGeom>
          <a:noFill/>
          <a:ln w="28575" algn="ctr">
            <a:solidFill>
              <a:srgbClr val="0000FF"/>
            </a:solidFill>
            <a:miter lim="800000"/>
            <a:headEnd/>
            <a:tailEnd/>
          </a:ln>
        </p:spPr>
      </p:pic>
      <p:pic>
        <p:nvPicPr>
          <p:cNvPr id="25605" name="Picture 3"/>
          <p:cNvPicPr>
            <a:picLocks noChangeAspect="1" noChangeArrowheads="1"/>
          </p:cNvPicPr>
          <p:nvPr/>
        </p:nvPicPr>
        <p:blipFill>
          <a:blip r:embed="rId4"/>
          <a:srcRect r="68677" b="48669"/>
          <a:stretch>
            <a:fillRect/>
          </a:stretch>
        </p:blipFill>
        <p:spPr bwMode="auto">
          <a:xfrm>
            <a:off x="6138863" y="3868738"/>
            <a:ext cx="3005137" cy="2487612"/>
          </a:xfrm>
          <a:prstGeom prst="rect">
            <a:avLst/>
          </a:prstGeom>
          <a:noFill/>
          <a:ln w="28575" algn="ctr">
            <a:solidFill>
              <a:srgbClr val="0000FF"/>
            </a:solidFill>
            <a:miter lim="800000"/>
            <a:headEnd/>
            <a:tailEnd/>
          </a:ln>
        </p:spPr>
      </p:pic>
      <p:pic>
        <p:nvPicPr>
          <p:cNvPr id="25606" name="Picture 4"/>
          <p:cNvPicPr>
            <a:picLocks noChangeAspect="1" noChangeArrowheads="1"/>
          </p:cNvPicPr>
          <p:nvPr/>
        </p:nvPicPr>
        <p:blipFill>
          <a:blip r:embed="rId5"/>
          <a:srcRect l="21429" t="20187" r="31995" b="33383"/>
          <a:stretch>
            <a:fillRect/>
          </a:stretch>
        </p:blipFill>
        <p:spPr bwMode="auto">
          <a:xfrm>
            <a:off x="0" y="668338"/>
            <a:ext cx="6138863" cy="4589462"/>
          </a:xfrm>
          <a:prstGeom prst="rect">
            <a:avLst/>
          </a:prstGeom>
          <a:noFill/>
          <a:ln w="28575" algn="ctr">
            <a:solidFill>
              <a:srgbClr val="0000FF"/>
            </a:solidFill>
            <a:miter lim="800000"/>
            <a:headEnd/>
            <a:tailEnd/>
          </a:ln>
        </p:spPr>
      </p:pic>
      <p:sp>
        <p:nvSpPr>
          <p:cNvPr id="7" name="Rectangle 6"/>
          <p:cNvSpPr/>
          <p:nvPr/>
        </p:nvSpPr>
        <p:spPr>
          <a:xfrm>
            <a:off x="638175" y="3251200"/>
            <a:ext cx="3498850" cy="2762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en-US"/>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C15B2766-0E2D-4FEA-988E-1DE7953D7169}" type="slidenum">
              <a:rPr lang="en-US" sz="1200">
                <a:solidFill>
                  <a:schemeClr val="tx1">
                    <a:tint val="75000"/>
                  </a:schemeClr>
                </a:solidFill>
                <a:latin typeface="Times New Roman" charset="0"/>
              </a:rPr>
              <a:pPr algn="r">
                <a:lnSpc>
                  <a:spcPct val="100000"/>
                </a:lnSpc>
                <a:spcBef>
                  <a:spcPct val="0"/>
                </a:spcBef>
                <a:buFontTx/>
                <a:buNone/>
                <a:defRPr/>
              </a:pPr>
              <a:t>24</a:t>
            </a:fld>
            <a:endParaRPr lang="en-US" sz="1200" dirty="0">
              <a:solidFill>
                <a:schemeClr val="tx1">
                  <a:tint val="75000"/>
                </a:schemeClr>
              </a:solidFill>
              <a:latin typeface="Times New Roman" charset="0"/>
            </a:endParaRPr>
          </a:p>
        </p:txBody>
      </p:sp>
      <p:sp>
        <p:nvSpPr>
          <p:cNvPr id="26627" name="Text Box 4"/>
          <p:cNvSpPr txBox="1">
            <a:spLocks noChangeArrowheads="1"/>
          </p:cNvSpPr>
          <p:nvPr/>
        </p:nvSpPr>
        <p:spPr bwMode="auto">
          <a:xfrm>
            <a:off x="0" y="44450"/>
            <a:ext cx="9144000" cy="4586288"/>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231775" algn="l"/>
                <a:tab pos="465138" algn="l"/>
              </a:tabLst>
            </a:pPr>
            <a:r>
              <a:rPr lang="en-US" sz="2800" b="1" u="sng"/>
              <a:t>Substrings</a:t>
            </a:r>
            <a:endParaRPr lang="en-US" sz="2800" b="1" u="sng">
              <a:solidFill>
                <a:srgbClr val="0000FF"/>
              </a:solidFill>
            </a:endParaRPr>
          </a:p>
          <a:p>
            <a:pPr marL="231775" indent="-231775">
              <a:lnSpc>
                <a:spcPct val="100000"/>
              </a:lnSpc>
              <a:spcBef>
                <a:spcPct val="0"/>
              </a:spcBef>
              <a:buFontTx/>
              <a:buChar char="•"/>
              <a:tabLst>
                <a:tab pos="231775" algn="l"/>
                <a:tab pos="465138" algn="l"/>
              </a:tabLst>
            </a:pPr>
            <a:r>
              <a:rPr lang="en-US" sz="2400"/>
              <a:t>The member function </a:t>
            </a:r>
            <a:r>
              <a:rPr lang="en-US" sz="2400" b="1">
                <a:solidFill>
                  <a:srgbClr val="0000FF"/>
                </a:solidFill>
              </a:rPr>
              <a:t>substr</a:t>
            </a:r>
            <a:r>
              <a:rPr lang="en-US" sz="2400"/>
              <a:t> is useful for extracting substrings out of existing strings.</a:t>
            </a:r>
          </a:p>
          <a:p>
            <a:pPr marL="231775" indent="-231775">
              <a:lnSpc>
                <a:spcPct val="100000"/>
              </a:lnSpc>
              <a:spcBef>
                <a:spcPct val="0"/>
              </a:spcBef>
              <a:buFontTx/>
              <a:buChar char="•"/>
              <a:tabLst>
                <a:tab pos="231775" algn="l"/>
                <a:tab pos="465138" algn="l"/>
              </a:tabLst>
            </a:pPr>
            <a:r>
              <a:rPr lang="en-US" sz="2400" u="sng"/>
              <a:t>Form</a:t>
            </a:r>
            <a:r>
              <a:rPr lang="en-US" sz="2400"/>
              <a:t>:  </a:t>
            </a:r>
            <a:r>
              <a:rPr lang="en-US" sz="2400" b="1" u="sng">
                <a:solidFill>
                  <a:srgbClr val="0000FF"/>
                </a:solidFill>
              </a:rPr>
              <a:t>substr (index, num)</a:t>
            </a:r>
          </a:p>
          <a:p>
            <a:pPr marL="231775" indent="-231775">
              <a:lnSpc>
                <a:spcPct val="100000"/>
              </a:lnSpc>
              <a:spcBef>
                <a:spcPct val="0"/>
              </a:spcBef>
              <a:buFontTx/>
              <a:buChar char="•"/>
              <a:tabLst>
                <a:tab pos="231775" algn="l"/>
                <a:tab pos="465138" algn="l"/>
              </a:tabLst>
            </a:pPr>
            <a:r>
              <a:rPr lang="en-US" sz="2400" u="sng"/>
              <a:t>Typical usage</a:t>
            </a:r>
            <a:r>
              <a:rPr lang="en-US" sz="2400"/>
              <a:t>:  </a:t>
            </a:r>
            <a:r>
              <a:rPr lang="en-US" sz="2400" b="1">
                <a:solidFill>
                  <a:srgbClr val="0000FF"/>
                </a:solidFill>
              </a:rPr>
              <a:t>String1.substr (index, num)   </a:t>
            </a:r>
            <a:r>
              <a:rPr lang="en-US" sz="2400"/>
              <a:t>where</a:t>
            </a:r>
          </a:p>
          <a:p>
            <a:pPr marL="688975" lvl="1" indent="-231775">
              <a:lnSpc>
                <a:spcPct val="100000"/>
              </a:lnSpc>
              <a:spcBef>
                <a:spcPct val="0"/>
              </a:spcBef>
              <a:buFontTx/>
              <a:buChar char="•"/>
              <a:tabLst>
                <a:tab pos="231775" algn="l"/>
                <a:tab pos="465138" algn="l"/>
              </a:tabLst>
            </a:pPr>
            <a:r>
              <a:rPr lang="en-US" sz="2400" b="1">
                <a:solidFill>
                  <a:srgbClr val="0000FF"/>
                </a:solidFill>
              </a:rPr>
              <a:t>index</a:t>
            </a:r>
            <a:r>
              <a:rPr lang="en-US" sz="2400"/>
              <a:t> = position in String1 for start of substring</a:t>
            </a:r>
          </a:p>
          <a:p>
            <a:pPr marL="688975" lvl="1" indent="-231775">
              <a:lnSpc>
                <a:spcPct val="100000"/>
              </a:lnSpc>
              <a:spcBef>
                <a:spcPct val="0"/>
              </a:spcBef>
              <a:buFontTx/>
              <a:buChar char="•"/>
              <a:tabLst>
                <a:tab pos="231775" algn="l"/>
                <a:tab pos="465138" algn="l"/>
              </a:tabLst>
            </a:pPr>
            <a:r>
              <a:rPr lang="en-US" sz="2400" b="1">
                <a:solidFill>
                  <a:srgbClr val="0000FF"/>
                </a:solidFill>
              </a:rPr>
              <a:t>num</a:t>
            </a:r>
            <a:r>
              <a:rPr lang="en-US" sz="2400"/>
              <a:t> = number of characters in substring</a:t>
            </a:r>
          </a:p>
          <a:p>
            <a:pPr marL="231775" indent="-231775">
              <a:lnSpc>
                <a:spcPct val="100000"/>
              </a:lnSpc>
              <a:spcBef>
                <a:spcPct val="0"/>
              </a:spcBef>
              <a:tabLst>
                <a:tab pos="231775" algn="l"/>
                <a:tab pos="465138" algn="l"/>
              </a:tabLst>
            </a:pPr>
            <a:r>
              <a:rPr lang="en-US" sz="2400" u="sng"/>
              <a:t>Example</a:t>
            </a:r>
            <a:r>
              <a:rPr lang="en-US" sz="2400"/>
              <a:t>:</a:t>
            </a:r>
          </a:p>
          <a:p>
            <a:pPr marL="688975" lvl="1" indent="-231775">
              <a:lnSpc>
                <a:spcPct val="100000"/>
              </a:lnSpc>
              <a:spcBef>
                <a:spcPct val="0"/>
              </a:spcBef>
              <a:tabLst>
                <a:tab pos="231775" algn="l"/>
                <a:tab pos="465138" algn="l"/>
              </a:tabLst>
            </a:pPr>
            <a:r>
              <a:rPr lang="en-US" sz="2400" b="1">
                <a:solidFill>
                  <a:srgbClr val="0000FF"/>
                </a:solidFill>
              </a:rPr>
              <a:t>string City, State;</a:t>
            </a:r>
          </a:p>
          <a:p>
            <a:pPr marL="688975" lvl="1" indent="-231775">
              <a:lnSpc>
                <a:spcPct val="100000"/>
              </a:lnSpc>
              <a:spcBef>
                <a:spcPct val="0"/>
              </a:spcBef>
              <a:tabLst>
                <a:tab pos="231775" algn="l"/>
                <a:tab pos="465138" algn="l"/>
              </a:tabLst>
            </a:pPr>
            <a:r>
              <a:rPr lang="en-US" sz="2400" b="1">
                <a:solidFill>
                  <a:srgbClr val="0000FF"/>
                </a:solidFill>
              </a:rPr>
              <a:t>string Location = “Virginia Beach, VA”;</a:t>
            </a:r>
          </a:p>
          <a:p>
            <a:pPr marL="688975" lvl="1" indent="-231775">
              <a:lnSpc>
                <a:spcPct val="100000"/>
              </a:lnSpc>
              <a:spcBef>
                <a:spcPct val="0"/>
              </a:spcBef>
              <a:tabLst>
                <a:tab pos="231775" algn="l"/>
                <a:tab pos="465138" algn="l"/>
              </a:tabLst>
            </a:pPr>
            <a:r>
              <a:rPr lang="en-US" sz="2400" b="1">
                <a:solidFill>
                  <a:srgbClr val="0000FF"/>
                </a:solidFill>
              </a:rPr>
              <a:t>City = Location.substr(0,14);	</a:t>
            </a:r>
            <a:r>
              <a:rPr lang="en-US" sz="2400" b="1">
                <a:solidFill>
                  <a:srgbClr val="FF0000"/>
                </a:solidFill>
              </a:rPr>
              <a:t>// so City = “Virginia Beach”</a:t>
            </a:r>
          </a:p>
          <a:p>
            <a:pPr marL="688975" lvl="1" indent="-231775">
              <a:lnSpc>
                <a:spcPct val="100000"/>
              </a:lnSpc>
              <a:spcBef>
                <a:spcPct val="0"/>
              </a:spcBef>
              <a:tabLst>
                <a:tab pos="231775" algn="l"/>
                <a:tab pos="465138" algn="l"/>
              </a:tabLst>
            </a:pPr>
            <a:r>
              <a:rPr lang="en-US" sz="2400" b="1">
                <a:solidFill>
                  <a:srgbClr val="0000FF"/>
                </a:solidFill>
              </a:rPr>
              <a:t>State = Location.substr(16,2);	</a:t>
            </a:r>
            <a:r>
              <a:rPr lang="en-US" sz="2400" b="1">
                <a:solidFill>
                  <a:srgbClr val="FF0000"/>
                </a:solidFill>
              </a:rPr>
              <a:t>// so State = “VA”</a:t>
            </a:r>
            <a:endParaRPr lang="en-US" sz="2400" b="1">
              <a:solidFill>
                <a:schemeClr val="hlink"/>
              </a:solidFill>
            </a:endParaRPr>
          </a:p>
        </p:txBody>
      </p:sp>
      <p:graphicFrame>
        <p:nvGraphicFramePr>
          <p:cNvPr id="4" name="Table 3"/>
          <p:cNvGraphicFramePr>
            <a:graphicFrameLocks noGrp="1"/>
          </p:cNvGraphicFramePr>
          <p:nvPr/>
        </p:nvGraphicFramePr>
        <p:xfrm>
          <a:off x="638175" y="4837113"/>
          <a:ext cx="8287650" cy="457200"/>
        </p:xfrm>
        <a:graphic>
          <a:graphicData uri="http://schemas.openxmlformats.org/drawingml/2006/table">
            <a:tbl>
              <a:tblPr firstRow="1" bandRow="1">
                <a:tableStyleId>{5940675A-B579-460E-94D1-54222C63F5DA}</a:tableStyleId>
              </a:tblPr>
              <a:tblGrid>
                <a:gridCol w="460425"/>
                <a:gridCol w="460425"/>
                <a:gridCol w="460425"/>
                <a:gridCol w="460425"/>
                <a:gridCol w="460425"/>
                <a:gridCol w="460425"/>
                <a:gridCol w="460425"/>
                <a:gridCol w="460425"/>
                <a:gridCol w="460425"/>
                <a:gridCol w="460425"/>
                <a:gridCol w="460425"/>
                <a:gridCol w="460425"/>
                <a:gridCol w="460425"/>
                <a:gridCol w="460425"/>
                <a:gridCol w="460425"/>
                <a:gridCol w="460425"/>
                <a:gridCol w="460425"/>
                <a:gridCol w="460425"/>
              </a:tblGrid>
              <a:tr h="446315">
                <a:tc>
                  <a:txBody>
                    <a:bodyPr/>
                    <a:lstStyle/>
                    <a:p>
                      <a:pPr algn="ctr"/>
                      <a:r>
                        <a:rPr lang="en-US" sz="2400" b="1" dirty="0" smtClean="0">
                          <a:solidFill>
                            <a:srgbClr val="0000FF"/>
                          </a:solidFill>
                          <a:latin typeface="Courier New" pitchFamily="49" charset="0"/>
                          <a:cs typeface="Courier New" pitchFamily="49" charset="0"/>
                        </a:rPr>
                        <a:t>V</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i</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r</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g</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i</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n</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i</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a</a:t>
                      </a:r>
                      <a:endParaRPr lang="en-US" sz="2400" b="1" dirty="0">
                        <a:solidFill>
                          <a:srgbClr val="0000FF"/>
                        </a:solidFill>
                        <a:latin typeface="Courier New" pitchFamily="49" charset="0"/>
                        <a:cs typeface="Courier New" pitchFamily="49" charset="0"/>
                      </a:endParaRPr>
                    </a:p>
                  </a:txBody>
                  <a:tcPr/>
                </a:tc>
                <a:tc>
                  <a:txBody>
                    <a:bodyPr/>
                    <a:lstStyle/>
                    <a:p>
                      <a:pPr algn="ct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B </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e</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a</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c</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h</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 </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 </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V</a:t>
                      </a:r>
                      <a:endParaRPr lang="en-US" sz="2400" b="1" dirty="0">
                        <a:solidFill>
                          <a:srgbClr val="0000FF"/>
                        </a:solidFill>
                        <a:latin typeface="Courier New" pitchFamily="49" charset="0"/>
                        <a:cs typeface="Courier New" pitchFamily="49" charset="0"/>
                      </a:endParaRPr>
                    </a:p>
                  </a:txBody>
                  <a:tcPr/>
                </a:tc>
                <a:tc>
                  <a:txBody>
                    <a:bodyPr/>
                    <a:lstStyle/>
                    <a:p>
                      <a:pPr algn="ctr"/>
                      <a:r>
                        <a:rPr lang="en-US" sz="2400" b="1" dirty="0" smtClean="0">
                          <a:solidFill>
                            <a:srgbClr val="0000FF"/>
                          </a:solidFill>
                          <a:latin typeface="Courier New" pitchFamily="49" charset="0"/>
                          <a:cs typeface="Courier New" pitchFamily="49" charset="0"/>
                        </a:rPr>
                        <a:t>A</a:t>
                      </a:r>
                      <a:endParaRPr lang="en-US" sz="2400" b="1" dirty="0">
                        <a:solidFill>
                          <a:srgbClr val="0000FF"/>
                        </a:solidFill>
                        <a:latin typeface="Courier New" pitchFamily="49" charset="0"/>
                        <a:cs typeface="Courier New" pitchFamily="49" charset="0"/>
                      </a:endParaRPr>
                    </a:p>
                  </a:txBody>
                  <a:tcPr/>
                </a:tc>
              </a:tr>
            </a:tbl>
          </a:graphicData>
        </a:graphic>
      </p:graphicFrame>
      <p:graphicFrame>
        <p:nvGraphicFramePr>
          <p:cNvPr id="5" name="Table 4"/>
          <p:cNvGraphicFramePr>
            <a:graphicFrameLocks noGrp="1"/>
          </p:cNvGraphicFramePr>
          <p:nvPr/>
        </p:nvGraphicFramePr>
        <p:xfrm>
          <a:off x="638175" y="5238750"/>
          <a:ext cx="8287650" cy="446315"/>
        </p:xfrm>
        <a:graphic>
          <a:graphicData uri="http://schemas.openxmlformats.org/drawingml/2006/table">
            <a:tbl>
              <a:tblPr firstRow="1" bandRow="1">
                <a:tableStyleId>{5940675A-B579-460E-94D1-54222C63F5DA}</a:tableStyleId>
              </a:tblPr>
              <a:tblGrid>
                <a:gridCol w="460425"/>
                <a:gridCol w="460425"/>
                <a:gridCol w="460425"/>
                <a:gridCol w="460425"/>
                <a:gridCol w="460425"/>
                <a:gridCol w="460425"/>
                <a:gridCol w="460425"/>
                <a:gridCol w="460425"/>
                <a:gridCol w="460425"/>
                <a:gridCol w="460425"/>
                <a:gridCol w="460425"/>
                <a:gridCol w="460425"/>
                <a:gridCol w="460425"/>
                <a:gridCol w="460425"/>
                <a:gridCol w="460425"/>
                <a:gridCol w="460425"/>
                <a:gridCol w="460425"/>
                <a:gridCol w="460425"/>
              </a:tblGrid>
              <a:tr h="446315">
                <a:tc>
                  <a:txBody>
                    <a:bodyPr/>
                    <a:lstStyle/>
                    <a:p>
                      <a:pPr algn="ctr"/>
                      <a:r>
                        <a:rPr lang="en-US" sz="1800" b="1" dirty="0" smtClean="0">
                          <a:solidFill>
                            <a:schemeClr val="tx1"/>
                          </a:solidFill>
                          <a:latin typeface="Courier New" pitchFamily="49" charset="0"/>
                          <a:cs typeface="Courier New" pitchFamily="49" charset="0"/>
                        </a:rPr>
                        <a:t>0</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1</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2</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3</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4</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5</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6</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7</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8</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9 </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10</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11</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12</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13</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14 </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15 </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16</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solidFill>
                            <a:schemeClr val="tx1"/>
                          </a:solidFill>
                          <a:latin typeface="Courier New" pitchFamily="49" charset="0"/>
                          <a:cs typeface="Courier New" pitchFamily="49" charset="0"/>
                        </a:rPr>
                        <a:t>17</a:t>
                      </a:r>
                      <a:endParaRPr lang="en-US" sz="1800" b="1" dirty="0">
                        <a:solidFill>
                          <a:schemeClr val="tx1"/>
                        </a:solidFill>
                        <a:latin typeface="Courier New" pitchFamily="49" charset="0"/>
                        <a:cs typeface="Courier New"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26687" name="Text Box 4"/>
          <p:cNvSpPr txBox="1">
            <a:spLocks noChangeArrowheads="1"/>
          </p:cNvSpPr>
          <p:nvPr/>
        </p:nvSpPr>
        <p:spPr bwMode="auto">
          <a:xfrm>
            <a:off x="0" y="5183188"/>
            <a:ext cx="688975" cy="400050"/>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000" b="1">
                <a:solidFill>
                  <a:srgbClr val="FF0000"/>
                </a:solidFill>
              </a:rPr>
              <a:t>Pos:</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4"/>
          <p:cNvSpPr txBox="1">
            <a:spLocks noChangeArrowheads="1"/>
          </p:cNvSpPr>
          <p:nvPr/>
        </p:nvSpPr>
        <p:spPr bwMode="auto">
          <a:xfrm>
            <a:off x="0" y="44450"/>
            <a:ext cx="9144000" cy="6432550"/>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231775" algn="l"/>
                <a:tab pos="465138" algn="l"/>
              </a:tabLst>
              <a:defRPr/>
            </a:pPr>
            <a:r>
              <a:rPr lang="en-US" sz="2800" b="1" u="sng" dirty="0">
                <a:latin typeface="Times New Roman" charset="0"/>
              </a:rPr>
              <a:t>Using </a:t>
            </a:r>
            <a:r>
              <a:rPr lang="en-US" sz="2800" b="1" u="sng" dirty="0">
                <a:solidFill>
                  <a:srgbClr val="0000FF"/>
                </a:solidFill>
                <a:latin typeface="Times New Roman" charset="0"/>
              </a:rPr>
              <a:t>ignore</a:t>
            </a:r>
            <a:r>
              <a:rPr lang="en-US" sz="2800" b="1" u="sng" dirty="0">
                <a:latin typeface="Times New Roman" charset="0"/>
              </a:rPr>
              <a:t> with </a:t>
            </a:r>
            <a:r>
              <a:rPr lang="en-US" sz="2800" b="1" u="sng" dirty="0" err="1">
                <a:solidFill>
                  <a:srgbClr val="0000FF"/>
                </a:solidFill>
                <a:latin typeface="Times New Roman" charset="0"/>
              </a:rPr>
              <a:t>getline</a:t>
            </a:r>
            <a:endParaRPr lang="en-US" sz="2800" b="1" u="sng" dirty="0">
              <a:solidFill>
                <a:srgbClr val="0000FF"/>
              </a:solidFill>
              <a:latin typeface="Times New Roman" charset="0"/>
            </a:endParaRPr>
          </a:p>
          <a:p>
            <a:pPr marL="231775" indent="-231775">
              <a:lnSpc>
                <a:spcPct val="100000"/>
              </a:lnSpc>
              <a:spcBef>
                <a:spcPct val="0"/>
              </a:spcBef>
              <a:buFontTx/>
              <a:buChar char="•"/>
              <a:tabLst>
                <a:tab pos="231775" algn="l"/>
                <a:tab pos="465138" algn="l"/>
              </a:tabLst>
              <a:defRPr/>
            </a:pPr>
            <a:r>
              <a:rPr lang="en-US" sz="2400" dirty="0">
                <a:latin typeface="Times New Roman" charset="0"/>
              </a:rPr>
              <a:t>If a number (int, double, etc.) is read from a keyboard or file, there may still be a newline character (‘\n’) in the input buffer or file.  This may cause problems if </a:t>
            </a:r>
            <a:r>
              <a:rPr lang="en-US" sz="2400" b="1" dirty="0" err="1">
                <a:solidFill>
                  <a:srgbClr val="0000FF"/>
                </a:solidFill>
                <a:latin typeface="Times New Roman" charset="0"/>
              </a:rPr>
              <a:t>getline</a:t>
            </a:r>
            <a:r>
              <a:rPr lang="en-US" sz="2400" dirty="0">
                <a:latin typeface="Times New Roman" charset="0"/>
              </a:rPr>
              <a:t> is used directly after reading a number as </a:t>
            </a:r>
            <a:r>
              <a:rPr lang="en-US" sz="2400" b="1" dirty="0" err="1">
                <a:solidFill>
                  <a:srgbClr val="0000FF"/>
                </a:solidFill>
                <a:latin typeface="Times New Roman" charset="0"/>
              </a:rPr>
              <a:t>getline</a:t>
            </a:r>
            <a:r>
              <a:rPr lang="en-US" sz="2400" dirty="0">
                <a:latin typeface="Times New Roman" charset="0"/>
              </a:rPr>
              <a:t> may stop after reading the newline character.</a:t>
            </a:r>
          </a:p>
          <a:p>
            <a:pPr marL="231775" indent="-231775">
              <a:lnSpc>
                <a:spcPct val="100000"/>
              </a:lnSpc>
              <a:spcBef>
                <a:spcPct val="0"/>
              </a:spcBef>
              <a:buFontTx/>
              <a:buChar char="•"/>
              <a:tabLst>
                <a:tab pos="231775" algn="l"/>
                <a:tab pos="465138" algn="l"/>
              </a:tabLst>
              <a:defRPr/>
            </a:pPr>
            <a:r>
              <a:rPr lang="en-US" sz="2400" dirty="0">
                <a:latin typeface="Times New Roman" charset="0"/>
              </a:rPr>
              <a:t>One way to avoid this problem is to use the function </a:t>
            </a:r>
            <a:r>
              <a:rPr lang="en-US" sz="2400" b="1" dirty="0">
                <a:solidFill>
                  <a:srgbClr val="0000FF"/>
                </a:solidFill>
                <a:latin typeface="Times New Roman" charset="0"/>
              </a:rPr>
              <a:t>ignore</a:t>
            </a:r>
            <a:r>
              <a:rPr lang="en-US" sz="2400" dirty="0">
                <a:latin typeface="Times New Roman" charset="0"/>
              </a:rPr>
              <a:t>.</a:t>
            </a:r>
          </a:p>
          <a:p>
            <a:pPr marL="231775" indent="-231775">
              <a:lnSpc>
                <a:spcPct val="100000"/>
              </a:lnSpc>
              <a:spcBef>
                <a:spcPct val="0"/>
              </a:spcBef>
              <a:buFontTx/>
              <a:buChar char="•"/>
              <a:tabLst>
                <a:tab pos="231775" algn="l"/>
                <a:tab pos="465138" algn="l"/>
              </a:tabLst>
              <a:defRPr/>
            </a:pPr>
            <a:r>
              <a:rPr lang="en-US" sz="2400" u="sng" dirty="0">
                <a:latin typeface="Times New Roman" charset="0"/>
              </a:rPr>
              <a:t>Form</a:t>
            </a:r>
            <a:r>
              <a:rPr lang="en-US" sz="2400" dirty="0">
                <a:latin typeface="Times New Roman" charset="0"/>
              </a:rPr>
              <a:t>:  </a:t>
            </a:r>
            <a:r>
              <a:rPr lang="en-US" sz="2400" b="1" dirty="0">
                <a:solidFill>
                  <a:srgbClr val="0000FF"/>
                </a:solidFill>
                <a:latin typeface="Times New Roman" charset="0"/>
              </a:rPr>
              <a:t>ignore(</a:t>
            </a:r>
            <a:r>
              <a:rPr lang="en-US" sz="2400" b="1" dirty="0" err="1">
                <a:solidFill>
                  <a:srgbClr val="0000FF"/>
                </a:solidFill>
                <a:latin typeface="Times New Roman" charset="0"/>
              </a:rPr>
              <a:t>NumberOfCharacters</a:t>
            </a:r>
            <a:r>
              <a:rPr lang="en-US" sz="2400" b="1" dirty="0">
                <a:solidFill>
                  <a:srgbClr val="0000FF"/>
                </a:solidFill>
                <a:latin typeface="Times New Roman" charset="0"/>
              </a:rPr>
              <a:t>, ‘Terminator’)</a:t>
            </a:r>
          </a:p>
          <a:p>
            <a:pPr marL="231775" indent="-231775">
              <a:lnSpc>
                <a:spcPct val="100000"/>
              </a:lnSpc>
              <a:spcBef>
                <a:spcPct val="0"/>
              </a:spcBef>
              <a:buFontTx/>
              <a:buChar char="•"/>
              <a:tabLst>
                <a:tab pos="231775" algn="l"/>
                <a:tab pos="465138" algn="l"/>
              </a:tabLst>
              <a:defRPr/>
            </a:pPr>
            <a:r>
              <a:rPr lang="en-US" sz="2400" u="sng" dirty="0">
                <a:latin typeface="Times New Roman" charset="0"/>
              </a:rPr>
              <a:t>Typical usage</a:t>
            </a:r>
            <a:r>
              <a:rPr lang="en-US" sz="2400" dirty="0">
                <a:latin typeface="Times New Roman" charset="0"/>
              </a:rPr>
              <a:t>:  </a:t>
            </a:r>
            <a:r>
              <a:rPr lang="en-US" sz="2400" b="1" dirty="0" err="1">
                <a:solidFill>
                  <a:srgbClr val="0000FF"/>
                </a:solidFill>
                <a:latin typeface="Times New Roman" charset="0"/>
              </a:rPr>
              <a:t>cin.ignore</a:t>
            </a:r>
            <a:r>
              <a:rPr lang="en-US" sz="2400" b="1" dirty="0">
                <a:solidFill>
                  <a:srgbClr val="0000FF"/>
                </a:solidFill>
                <a:latin typeface="Times New Roman" charset="0"/>
              </a:rPr>
              <a:t>(</a:t>
            </a:r>
            <a:r>
              <a:rPr lang="en-US" sz="2400" b="1" dirty="0" err="1">
                <a:solidFill>
                  <a:srgbClr val="0000FF"/>
                </a:solidFill>
                <a:latin typeface="Times New Roman" charset="0"/>
              </a:rPr>
              <a:t>NumberOfCharacters</a:t>
            </a:r>
            <a:r>
              <a:rPr lang="en-US" sz="2400" b="1" dirty="0">
                <a:solidFill>
                  <a:srgbClr val="0000FF"/>
                </a:solidFill>
                <a:latin typeface="Times New Roman" charset="0"/>
              </a:rPr>
              <a:t>, ‘Terminator’)</a:t>
            </a:r>
          </a:p>
          <a:p>
            <a:pPr marL="688975" lvl="1" indent="-231775">
              <a:lnSpc>
                <a:spcPct val="100000"/>
              </a:lnSpc>
              <a:spcBef>
                <a:spcPct val="0"/>
              </a:spcBef>
              <a:buFont typeface="Arial" charset="0"/>
              <a:buNone/>
              <a:tabLst>
                <a:tab pos="231775" algn="l"/>
                <a:tab pos="465138" algn="l"/>
              </a:tabLst>
              <a:defRPr/>
            </a:pPr>
            <a:r>
              <a:rPr lang="en-US" sz="2400" dirty="0">
                <a:latin typeface="Times New Roman" charset="0"/>
              </a:rPr>
              <a:t>where</a:t>
            </a:r>
          </a:p>
          <a:p>
            <a:pPr marL="688975" lvl="1" indent="-231775">
              <a:lnSpc>
                <a:spcPct val="100000"/>
              </a:lnSpc>
              <a:spcBef>
                <a:spcPct val="0"/>
              </a:spcBef>
              <a:buFont typeface="Courier New" pitchFamily="49" charset="0"/>
              <a:buChar char="o"/>
              <a:tabLst>
                <a:tab pos="231775" algn="l"/>
                <a:tab pos="465138" algn="l"/>
              </a:tabLst>
              <a:defRPr/>
            </a:pPr>
            <a:r>
              <a:rPr lang="en-US" sz="2400" b="1" dirty="0" err="1">
                <a:solidFill>
                  <a:srgbClr val="0000FF"/>
                </a:solidFill>
                <a:latin typeface="Times New Roman" charset="0"/>
              </a:rPr>
              <a:t>NumberOfCharacters</a:t>
            </a:r>
            <a:r>
              <a:rPr lang="en-US" sz="2400" dirty="0">
                <a:latin typeface="Times New Roman" charset="0"/>
              </a:rPr>
              <a:t> = max number of characters to ignore before encountering terminator</a:t>
            </a:r>
          </a:p>
          <a:p>
            <a:pPr marL="688975" lvl="1" indent="-231775">
              <a:lnSpc>
                <a:spcPct val="100000"/>
              </a:lnSpc>
              <a:spcBef>
                <a:spcPct val="0"/>
              </a:spcBef>
              <a:buFont typeface="Courier New" pitchFamily="49" charset="0"/>
              <a:buChar char="o"/>
              <a:tabLst>
                <a:tab pos="231775" algn="l"/>
                <a:tab pos="465138" algn="l"/>
              </a:tabLst>
              <a:defRPr/>
            </a:pPr>
            <a:r>
              <a:rPr lang="en-US" sz="2400" b="1" dirty="0">
                <a:solidFill>
                  <a:srgbClr val="0000FF"/>
                </a:solidFill>
                <a:latin typeface="Times New Roman" charset="0"/>
              </a:rPr>
              <a:t>Terminator</a:t>
            </a:r>
            <a:r>
              <a:rPr lang="en-US" sz="2400" dirty="0">
                <a:latin typeface="Times New Roman" charset="0"/>
              </a:rPr>
              <a:t> = Final character to ignore</a:t>
            </a:r>
          </a:p>
          <a:p>
            <a:pPr marL="231775" indent="-231775">
              <a:lnSpc>
                <a:spcPct val="100000"/>
              </a:lnSpc>
              <a:spcBef>
                <a:spcPct val="0"/>
              </a:spcBef>
              <a:buFontTx/>
              <a:buChar char="•"/>
              <a:tabLst>
                <a:tab pos="231775" algn="l"/>
                <a:tab pos="465138" algn="l"/>
              </a:tabLst>
              <a:defRPr/>
            </a:pPr>
            <a:r>
              <a:rPr lang="en-US" sz="2400" u="sng" dirty="0">
                <a:latin typeface="Times New Roman" charset="0"/>
              </a:rPr>
              <a:t>Examples</a:t>
            </a:r>
            <a:r>
              <a:rPr lang="en-US" sz="2400" dirty="0">
                <a:latin typeface="Times New Roman" charset="0"/>
              </a:rPr>
              <a:t>:</a:t>
            </a:r>
          </a:p>
          <a:p>
            <a:pPr marL="508000" lvl="1" indent="-50800">
              <a:lnSpc>
                <a:spcPct val="100000"/>
              </a:lnSpc>
              <a:spcBef>
                <a:spcPct val="0"/>
              </a:spcBef>
              <a:buFont typeface="Arial" charset="0"/>
              <a:buNone/>
              <a:tabLst>
                <a:tab pos="231775" algn="l"/>
                <a:tab pos="465138" algn="l"/>
              </a:tabLst>
              <a:defRPr/>
            </a:pPr>
            <a:r>
              <a:rPr lang="en-US" sz="2400" b="1" dirty="0" err="1">
                <a:solidFill>
                  <a:srgbClr val="0000FF"/>
                </a:solidFill>
                <a:latin typeface="Times New Roman" charset="0"/>
              </a:rPr>
              <a:t>cin.ignore</a:t>
            </a:r>
            <a:r>
              <a:rPr lang="en-US" sz="2400" b="1" dirty="0">
                <a:solidFill>
                  <a:srgbClr val="0000FF"/>
                </a:solidFill>
                <a:latin typeface="Times New Roman" charset="0"/>
              </a:rPr>
              <a:t>(100,’\n’);</a:t>
            </a:r>
            <a:r>
              <a:rPr lang="en-US" sz="2400" dirty="0">
                <a:latin typeface="Times New Roman" charset="0"/>
              </a:rPr>
              <a:t>	// ignore up to 100 characters from the </a:t>
            </a:r>
          </a:p>
          <a:p>
            <a:pPr marL="508000" lvl="1" indent="-50800">
              <a:lnSpc>
                <a:spcPct val="100000"/>
              </a:lnSpc>
              <a:spcBef>
                <a:spcPct val="0"/>
              </a:spcBef>
              <a:buFont typeface="Arial" charset="0"/>
              <a:buNone/>
              <a:tabLst>
                <a:tab pos="231775" algn="l"/>
                <a:tab pos="465138" algn="l"/>
              </a:tabLst>
              <a:defRPr/>
            </a:pPr>
            <a:r>
              <a:rPr lang="en-US" sz="2400" dirty="0">
                <a:latin typeface="Times New Roman" charset="0"/>
              </a:rPr>
              <a:t>			// keyboard and stop after first ‘\n’ encountered</a:t>
            </a:r>
          </a:p>
          <a:p>
            <a:pPr marL="508000" lvl="1" indent="-50800">
              <a:lnSpc>
                <a:spcPct val="100000"/>
              </a:lnSpc>
              <a:spcBef>
                <a:spcPct val="0"/>
              </a:spcBef>
              <a:buFont typeface="Arial" charset="0"/>
              <a:buNone/>
              <a:tabLst>
                <a:tab pos="231775" algn="l"/>
                <a:tab pos="465138" algn="l"/>
              </a:tabLst>
              <a:defRPr/>
            </a:pPr>
            <a:r>
              <a:rPr lang="en-US" sz="2400" b="1" dirty="0" err="1">
                <a:solidFill>
                  <a:srgbClr val="0000FF"/>
                </a:solidFill>
                <a:latin typeface="Times New Roman" charset="0"/>
              </a:rPr>
              <a:t>InData.ignore</a:t>
            </a:r>
            <a:r>
              <a:rPr lang="en-US" sz="2400" b="1" dirty="0">
                <a:solidFill>
                  <a:srgbClr val="0000FF"/>
                </a:solidFill>
                <a:latin typeface="Times New Roman" charset="0"/>
              </a:rPr>
              <a:t>(50,’*’);</a:t>
            </a:r>
            <a:r>
              <a:rPr lang="en-US" sz="2400" dirty="0">
                <a:latin typeface="Times New Roman" charset="0"/>
              </a:rPr>
              <a:t>	// ignore up to 50 characters in the file</a:t>
            </a:r>
          </a:p>
          <a:p>
            <a:pPr marL="508000" lvl="1" indent="-50800">
              <a:lnSpc>
                <a:spcPct val="100000"/>
              </a:lnSpc>
              <a:spcBef>
                <a:spcPct val="0"/>
              </a:spcBef>
              <a:buFont typeface="Arial" charset="0"/>
              <a:buNone/>
              <a:tabLst>
                <a:tab pos="231775" algn="l"/>
                <a:tab pos="465138" algn="l"/>
              </a:tabLst>
              <a:defRPr/>
            </a:pPr>
            <a:r>
              <a:rPr lang="en-US" sz="2400" dirty="0">
                <a:latin typeface="Times New Roman" charset="0"/>
              </a:rPr>
              <a:t>			// designated by object </a:t>
            </a:r>
            <a:r>
              <a:rPr lang="en-US" sz="2400" dirty="0" err="1">
                <a:latin typeface="Times New Roman" charset="0"/>
              </a:rPr>
              <a:t>InData</a:t>
            </a:r>
            <a:r>
              <a:rPr lang="en-US" sz="2400" dirty="0">
                <a:latin typeface="Times New Roman" charset="0"/>
              </a:rPr>
              <a:t> and stop after first ‘*’ encountered</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p:cNvSpPr txBox="1">
            <a:spLocks noChangeArrowheads="1"/>
          </p:cNvSpPr>
          <p:nvPr/>
        </p:nvSpPr>
        <p:spPr bwMode="auto">
          <a:xfrm>
            <a:off x="0" y="44450"/>
            <a:ext cx="9144000" cy="1614488"/>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0" algn="l"/>
                <a:tab pos="465138" algn="l"/>
              </a:tabLst>
            </a:pPr>
            <a:r>
              <a:rPr lang="en-US" sz="2800" b="1" u="sng"/>
              <a:t>Example – using </a:t>
            </a:r>
            <a:r>
              <a:rPr lang="en-US" sz="2800" b="1" u="sng">
                <a:solidFill>
                  <a:srgbClr val="0000FF"/>
                </a:solidFill>
              </a:rPr>
              <a:t>getline, substr</a:t>
            </a:r>
            <a:r>
              <a:rPr lang="en-US" sz="2800" b="1" u="sng"/>
              <a:t>,  and </a:t>
            </a:r>
            <a:r>
              <a:rPr lang="en-US" sz="2800" b="1" u="sng">
                <a:solidFill>
                  <a:srgbClr val="0000FF"/>
                </a:solidFill>
              </a:rPr>
              <a:t>ignore</a:t>
            </a:r>
          </a:p>
          <a:p>
            <a:pPr>
              <a:lnSpc>
                <a:spcPct val="100000"/>
              </a:lnSpc>
              <a:spcBef>
                <a:spcPct val="0"/>
              </a:spcBef>
              <a:tabLst>
                <a:tab pos="0" algn="l"/>
                <a:tab pos="465138" algn="l"/>
              </a:tabLst>
            </a:pPr>
            <a:r>
              <a:rPr lang="en-US" sz="2400"/>
              <a:t>The program below gives the user the option of re-running the program and will accept any input beginning with “y” or “Y” to re-run the program.  The first letter of the response is extracted using </a:t>
            </a:r>
            <a:r>
              <a:rPr lang="en-US" sz="2400" b="1">
                <a:solidFill>
                  <a:srgbClr val="0000FF"/>
                </a:solidFill>
              </a:rPr>
              <a:t>substr</a:t>
            </a:r>
            <a:r>
              <a:rPr lang="en-US" sz="2400"/>
              <a:t>.</a:t>
            </a:r>
            <a:endParaRPr lang="en-US" sz="2400" b="1">
              <a:solidFill>
                <a:schemeClr val="hlink"/>
              </a:solidFill>
            </a:endParaRPr>
          </a:p>
        </p:txBody>
      </p:sp>
      <p:pic>
        <p:nvPicPr>
          <p:cNvPr id="28675" name="Picture 4"/>
          <p:cNvPicPr>
            <a:picLocks noChangeAspect="1" noChangeArrowheads="1"/>
          </p:cNvPicPr>
          <p:nvPr/>
        </p:nvPicPr>
        <p:blipFill>
          <a:blip r:embed="rId3"/>
          <a:srcRect l="21429" t="20189" r="22321" b="37946"/>
          <a:stretch>
            <a:fillRect/>
          </a:stretch>
        </p:blipFill>
        <p:spPr bwMode="auto">
          <a:xfrm>
            <a:off x="0" y="1754188"/>
            <a:ext cx="9144000" cy="5103812"/>
          </a:xfrm>
          <a:prstGeom prst="rect">
            <a:avLst/>
          </a:prstGeom>
          <a:noFill/>
          <a:ln w="28575" algn="ctr">
            <a:solidFill>
              <a:srgbClr val="0000FF"/>
            </a:solidFill>
            <a:miter lim="800000"/>
            <a:headEnd/>
            <a:tailEnd/>
          </a:ln>
        </p:spPr>
      </p:pic>
      <p:sp>
        <p:nvSpPr>
          <p:cNvPr id="13" name="Slide Number Placeholder 12"/>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EA7A80D3-C67B-4F26-B755-FAFF45B94AA2}" type="slidenum">
              <a:rPr lang="en-US" sz="1200">
                <a:solidFill>
                  <a:schemeClr val="tx1">
                    <a:tint val="75000"/>
                  </a:schemeClr>
                </a:solidFill>
                <a:latin typeface="Times New Roman" charset="0"/>
              </a:rPr>
              <a:pPr algn="r">
                <a:lnSpc>
                  <a:spcPct val="100000"/>
                </a:lnSpc>
                <a:spcBef>
                  <a:spcPct val="0"/>
                </a:spcBef>
                <a:buFontTx/>
                <a:buNone/>
                <a:defRPr/>
              </a:pPr>
              <a:t>26</a:t>
            </a:fld>
            <a:endParaRPr lang="en-US" sz="1200" dirty="0">
              <a:solidFill>
                <a:schemeClr val="tx1">
                  <a:tint val="75000"/>
                </a:schemeClr>
              </a:solidFill>
              <a:latin typeface="Times New Roman" charset="0"/>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03569917-D82A-4DF2-A7CB-201D1F174585}" type="slidenum">
              <a:rPr lang="en-US" sz="1200">
                <a:solidFill>
                  <a:schemeClr val="tx1">
                    <a:tint val="75000"/>
                  </a:schemeClr>
                </a:solidFill>
                <a:latin typeface="Times New Roman" charset="0"/>
              </a:rPr>
              <a:pPr algn="r">
                <a:lnSpc>
                  <a:spcPct val="100000"/>
                </a:lnSpc>
                <a:spcBef>
                  <a:spcPct val="0"/>
                </a:spcBef>
                <a:buFontTx/>
                <a:buNone/>
                <a:defRPr/>
              </a:pPr>
              <a:t>27</a:t>
            </a:fld>
            <a:endParaRPr lang="en-US" sz="1200" dirty="0">
              <a:solidFill>
                <a:schemeClr val="tx1">
                  <a:tint val="75000"/>
                </a:schemeClr>
              </a:solidFill>
              <a:latin typeface="Times New Roman" charset="0"/>
            </a:endParaRPr>
          </a:p>
        </p:txBody>
      </p:sp>
      <p:sp>
        <p:nvSpPr>
          <p:cNvPr id="29699" name="Text Box 4"/>
          <p:cNvSpPr txBox="1">
            <a:spLocks noChangeArrowheads="1"/>
          </p:cNvSpPr>
          <p:nvPr/>
        </p:nvSpPr>
        <p:spPr bwMode="auto">
          <a:xfrm>
            <a:off x="0" y="44450"/>
            <a:ext cx="9144000" cy="1631950"/>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231775" algn="l"/>
                <a:tab pos="465138" algn="l"/>
              </a:tabLst>
            </a:pPr>
            <a:r>
              <a:rPr lang="en-US" sz="2800" b="1" u="sng"/>
              <a:t>Example – using </a:t>
            </a:r>
            <a:r>
              <a:rPr lang="en-US" sz="2800" b="1" u="sng">
                <a:solidFill>
                  <a:srgbClr val="0000FF"/>
                </a:solidFill>
              </a:rPr>
              <a:t>getline, substr</a:t>
            </a:r>
            <a:r>
              <a:rPr lang="en-US" sz="2800" b="1" u="sng"/>
              <a:t>,  and </a:t>
            </a:r>
            <a:r>
              <a:rPr lang="en-US" sz="2800" b="1" u="sng">
                <a:solidFill>
                  <a:srgbClr val="0000FF"/>
                </a:solidFill>
              </a:rPr>
              <a:t>ignore</a:t>
            </a:r>
            <a:r>
              <a:rPr lang="en-US" sz="2800" b="1">
                <a:solidFill>
                  <a:srgbClr val="0000FF"/>
                </a:solidFill>
              </a:rPr>
              <a:t> </a:t>
            </a:r>
            <a:r>
              <a:rPr lang="en-US" sz="2800"/>
              <a:t>(continued)</a:t>
            </a:r>
          </a:p>
          <a:p>
            <a:pPr marL="231775" indent="-231775">
              <a:lnSpc>
                <a:spcPct val="100000"/>
              </a:lnSpc>
              <a:spcBef>
                <a:spcPct val="0"/>
              </a:spcBef>
              <a:tabLst>
                <a:tab pos="231775" algn="l"/>
                <a:tab pos="465138" algn="l"/>
              </a:tabLst>
            </a:pPr>
            <a:r>
              <a:rPr lang="en-US" sz="2400"/>
              <a:t>Note that the program:</a:t>
            </a:r>
          </a:p>
          <a:p>
            <a:pPr marL="231775" indent="-231775">
              <a:lnSpc>
                <a:spcPct val="100000"/>
              </a:lnSpc>
              <a:spcBef>
                <a:spcPct val="0"/>
              </a:spcBef>
              <a:buFont typeface="Arial" pitchFamily="34" charset="0"/>
              <a:buChar char="•"/>
              <a:tabLst>
                <a:tab pos="231775" algn="l"/>
                <a:tab pos="465138" algn="l"/>
              </a:tabLst>
            </a:pPr>
            <a:r>
              <a:rPr lang="en-US" sz="2400"/>
              <a:t>Re-runs for a variety of inputs that begin with the letter “Y” or “y”</a:t>
            </a:r>
          </a:p>
          <a:p>
            <a:pPr marL="231775" indent="-231775">
              <a:lnSpc>
                <a:spcPct val="100000"/>
              </a:lnSpc>
              <a:spcBef>
                <a:spcPct val="0"/>
              </a:spcBef>
              <a:buFont typeface="Arial" pitchFamily="34" charset="0"/>
              <a:buChar char="•"/>
              <a:tabLst>
                <a:tab pos="231775" algn="l"/>
                <a:tab pos="465138" algn="l"/>
              </a:tabLst>
            </a:pPr>
            <a:r>
              <a:rPr lang="en-US" sz="2400"/>
              <a:t>Ignores the ‘\n’ after reading the input value of x</a:t>
            </a:r>
          </a:p>
        </p:txBody>
      </p:sp>
      <p:pic>
        <p:nvPicPr>
          <p:cNvPr id="29700" name="Picture 2"/>
          <p:cNvPicPr>
            <a:picLocks noChangeAspect="1" noChangeArrowheads="1"/>
          </p:cNvPicPr>
          <p:nvPr/>
        </p:nvPicPr>
        <p:blipFill>
          <a:blip r:embed="rId3"/>
          <a:srcRect r="20279" b="21260"/>
          <a:stretch>
            <a:fillRect/>
          </a:stretch>
        </p:blipFill>
        <p:spPr bwMode="auto">
          <a:xfrm>
            <a:off x="0" y="1700213"/>
            <a:ext cx="9144000" cy="4562475"/>
          </a:xfrm>
          <a:prstGeom prst="rect">
            <a:avLst/>
          </a:prstGeom>
          <a:noFill/>
          <a:ln w="9525" algn="ctr">
            <a:noFill/>
            <a:miter lim="800000"/>
            <a:headEnd/>
            <a:tailEnd/>
          </a:ln>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txBox="1">
            <a:spLocks noGrp="1"/>
          </p:cNvSpPr>
          <p:nvPr/>
        </p:nvSpPr>
        <p:spPr>
          <a:xfrm>
            <a:off x="7010400" y="6492875"/>
            <a:ext cx="2133600" cy="365125"/>
          </a:xfrm>
          <a:prstGeom prst="rect">
            <a:avLst/>
          </a:prstGeom>
          <a:noFill/>
        </p:spPr>
        <p:txBody>
          <a:bodyPr anchor="ctr"/>
          <a:lstStyle/>
          <a:p>
            <a:pPr algn="r">
              <a:lnSpc>
                <a:spcPct val="100000"/>
              </a:lnSpc>
              <a:spcBef>
                <a:spcPct val="0"/>
              </a:spcBef>
              <a:buFontTx/>
              <a:buNone/>
              <a:defRPr/>
            </a:pPr>
            <a:fld id="{9E90919D-4C96-4B75-AE7A-E53E7ADB7B6F}" type="slidenum">
              <a:rPr lang="en-US" sz="1200">
                <a:solidFill>
                  <a:schemeClr val="tx1">
                    <a:tint val="75000"/>
                  </a:schemeClr>
                </a:solidFill>
                <a:latin typeface="Times New Roman" charset="0"/>
              </a:rPr>
              <a:pPr algn="r">
                <a:lnSpc>
                  <a:spcPct val="100000"/>
                </a:lnSpc>
                <a:spcBef>
                  <a:spcPct val="0"/>
                </a:spcBef>
                <a:buFontTx/>
                <a:buNone/>
                <a:defRPr/>
              </a:pPr>
              <a:t>28</a:t>
            </a:fld>
            <a:endParaRPr lang="en-US" sz="1200" dirty="0">
              <a:solidFill>
                <a:schemeClr val="tx1">
                  <a:tint val="75000"/>
                </a:schemeClr>
              </a:solidFill>
              <a:latin typeface="Times New Roman" charset="0"/>
            </a:endParaRPr>
          </a:p>
        </p:txBody>
      </p:sp>
      <p:sp>
        <p:nvSpPr>
          <p:cNvPr id="30723" name="Text Box 4"/>
          <p:cNvSpPr txBox="1">
            <a:spLocks noChangeArrowheads="1"/>
          </p:cNvSpPr>
          <p:nvPr/>
        </p:nvSpPr>
        <p:spPr bwMode="auto">
          <a:xfrm>
            <a:off x="0" y="44450"/>
            <a:ext cx="9144000" cy="1249363"/>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347663" algn="l"/>
                <a:tab pos="465138" algn="l"/>
              </a:tabLst>
            </a:pPr>
            <a:r>
              <a:rPr lang="en-US" sz="2800" b="1" u="sng">
                <a:solidFill>
                  <a:schemeClr val="hlink"/>
                </a:solidFill>
              </a:rPr>
              <a:t>Example – strings and functions</a:t>
            </a:r>
            <a:endParaRPr lang="en-US" sz="2800">
              <a:solidFill>
                <a:schemeClr val="hlink"/>
              </a:solidFill>
            </a:endParaRPr>
          </a:p>
          <a:p>
            <a:pPr>
              <a:lnSpc>
                <a:spcPct val="100000"/>
              </a:lnSpc>
              <a:spcBef>
                <a:spcPct val="0"/>
              </a:spcBef>
              <a:tabLst>
                <a:tab pos="347663" algn="l"/>
                <a:tab pos="465138" algn="l"/>
              </a:tabLst>
            </a:pPr>
            <a:r>
              <a:rPr lang="en-US" sz="2400"/>
              <a:t>Program that calls functions to convert strings to all upper case letters or all lower case letters.</a:t>
            </a:r>
          </a:p>
        </p:txBody>
      </p:sp>
      <p:pic>
        <p:nvPicPr>
          <p:cNvPr id="30724" name="Picture 6"/>
          <p:cNvPicPr>
            <a:picLocks noChangeAspect="1" noChangeArrowheads="1"/>
          </p:cNvPicPr>
          <p:nvPr/>
        </p:nvPicPr>
        <p:blipFill>
          <a:blip r:embed="rId3"/>
          <a:srcRect l="19170" t="18172" r="35056" b="42516"/>
          <a:stretch>
            <a:fillRect/>
          </a:stretch>
        </p:blipFill>
        <p:spPr bwMode="auto">
          <a:xfrm>
            <a:off x="0" y="1230313"/>
            <a:ext cx="8694738" cy="5600700"/>
          </a:xfrm>
          <a:prstGeom prst="rect">
            <a:avLst/>
          </a:prstGeom>
          <a:noFill/>
          <a:ln w="28575" algn="ctr">
            <a:solidFill>
              <a:schemeClr val="hlink"/>
            </a:solidFill>
            <a:miter lim="800000"/>
            <a:headEnd/>
            <a:tailEnd/>
          </a:ln>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txBox="1">
            <a:spLocks noGrp="1"/>
          </p:cNvSpPr>
          <p:nvPr/>
        </p:nvSpPr>
        <p:spPr>
          <a:xfrm>
            <a:off x="6553200" y="6356350"/>
            <a:ext cx="2133600" cy="365125"/>
          </a:xfrm>
          <a:prstGeom prst="rect">
            <a:avLst/>
          </a:prstGeom>
          <a:noFill/>
        </p:spPr>
        <p:txBody>
          <a:bodyPr anchor="ctr"/>
          <a:lstStyle/>
          <a:p>
            <a:pPr algn="r">
              <a:lnSpc>
                <a:spcPct val="100000"/>
              </a:lnSpc>
              <a:spcBef>
                <a:spcPct val="0"/>
              </a:spcBef>
              <a:buFontTx/>
              <a:buNone/>
              <a:defRPr/>
            </a:pPr>
            <a:fld id="{CC3A6C12-8CF1-48FA-9D9E-6F5E4D647734}" type="slidenum">
              <a:rPr lang="en-US" sz="1200">
                <a:solidFill>
                  <a:schemeClr val="tx1">
                    <a:tint val="75000"/>
                  </a:schemeClr>
                </a:solidFill>
                <a:latin typeface="Times New Roman" charset="0"/>
              </a:rPr>
              <a:pPr algn="r">
                <a:lnSpc>
                  <a:spcPct val="100000"/>
                </a:lnSpc>
                <a:spcBef>
                  <a:spcPct val="0"/>
                </a:spcBef>
                <a:buFontTx/>
                <a:buNone/>
                <a:defRPr/>
              </a:pPr>
              <a:t>29</a:t>
            </a:fld>
            <a:endParaRPr lang="en-US" sz="1200" dirty="0">
              <a:solidFill>
                <a:schemeClr val="tx1">
                  <a:tint val="75000"/>
                </a:schemeClr>
              </a:solidFill>
              <a:latin typeface="Times New Roman" charset="0"/>
            </a:endParaRPr>
          </a:p>
        </p:txBody>
      </p:sp>
      <p:pic>
        <p:nvPicPr>
          <p:cNvPr id="31747" name="Picture 4"/>
          <p:cNvPicPr>
            <a:picLocks noChangeAspect="1" noChangeArrowheads="1"/>
          </p:cNvPicPr>
          <p:nvPr/>
        </p:nvPicPr>
        <p:blipFill>
          <a:blip r:embed="rId3"/>
          <a:srcRect t="1680" r="39163" b="74852"/>
          <a:stretch>
            <a:fillRect/>
          </a:stretch>
        </p:blipFill>
        <p:spPr bwMode="auto">
          <a:xfrm>
            <a:off x="0" y="5240338"/>
            <a:ext cx="8302625" cy="1617662"/>
          </a:xfrm>
          <a:prstGeom prst="rect">
            <a:avLst/>
          </a:prstGeom>
          <a:noFill/>
          <a:ln w="28575" algn="ctr">
            <a:solidFill>
              <a:schemeClr val="hlink"/>
            </a:solidFill>
            <a:miter lim="800000"/>
            <a:headEnd/>
            <a:tailEnd/>
          </a:ln>
        </p:spPr>
      </p:pic>
      <p:pic>
        <p:nvPicPr>
          <p:cNvPr id="31748" name="Picture 7"/>
          <p:cNvPicPr>
            <a:picLocks noChangeAspect="1" noChangeArrowheads="1"/>
          </p:cNvPicPr>
          <p:nvPr/>
        </p:nvPicPr>
        <p:blipFill>
          <a:blip r:embed="rId4"/>
          <a:srcRect l="19183" t="49382" r="29109" b="13040"/>
          <a:stretch>
            <a:fillRect/>
          </a:stretch>
        </p:blipFill>
        <p:spPr bwMode="auto">
          <a:xfrm>
            <a:off x="0" y="0"/>
            <a:ext cx="9144000" cy="4983163"/>
          </a:xfrm>
          <a:prstGeom prst="rect">
            <a:avLst/>
          </a:prstGeom>
          <a:noFill/>
          <a:ln w="28575" algn="ctr">
            <a:solidFill>
              <a:schemeClr val="hlink"/>
            </a:solidFill>
            <a:miter lim="800000"/>
            <a:headEnd/>
            <a:tailEnd/>
          </a:ln>
        </p:spPr>
      </p:pic>
      <p:grpSp>
        <p:nvGrpSpPr>
          <p:cNvPr id="31749" name="Group 9"/>
          <p:cNvGrpSpPr>
            <a:grpSpLocks/>
          </p:cNvGrpSpPr>
          <p:nvPr/>
        </p:nvGrpSpPr>
        <p:grpSpPr bwMode="auto">
          <a:xfrm>
            <a:off x="4964113" y="798513"/>
            <a:ext cx="4179887" cy="2225675"/>
            <a:chOff x="3127" y="503"/>
            <a:chExt cx="2633" cy="1402"/>
          </a:xfrm>
        </p:grpSpPr>
        <p:sp>
          <p:nvSpPr>
            <p:cNvPr id="31750" name="Rectangle 6"/>
            <p:cNvSpPr>
              <a:spLocks noChangeArrowheads="1"/>
            </p:cNvSpPr>
            <p:nvPr/>
          </p:nvSpPr>
          <p:spPr bwMode="auto">
            <a:xfrm>
              <a:off x="3127" y="503"/>
              <a:ext cx="603" cy="155"/>
            </a:xfrm>
            <a:prstGeom prst="rect">
              <a:avLst/>
            </a:prstGeom>
            <a:noFill/>
            <a:ln w="28575" algn="ctr">
              <a:solidFill>
                <a:srgbClr val="FF0000"/>
              </a:solidFill>
              <a:miter lim="800000"/>
              <a:headEnd/>
              <a:tailEnd/>
            </a:ln>
          </p:spPr>
          <p:txBody>
            <a:bodyPr wrap="none" anchor="ctr"/>
            <a:lstStyle/>
            <a:p>
              <a:endParaRPr lang="en-US"/>
            </a:p>
          </p:txBody>
        </p:sp>
        <p:sp>
          <p:nvSpPr>
            <p:cNvPr id="31751" name="Line 7"/>
            <p:cNvSpPr>
              <a:spLocks noChangeShapeType="1"/>
            </p:cNvSpPr>
            <p:nvPr/>
          </p:nvSpPr>
          <p:spPr bwMode="auto">
            <a:xfrm flipH="1" flipV="1">
              <a:off x="3730" y="667"/>
              <a:ext cx="997" cy="595"/>
            </a:xfrm>
            <a:prstGeom prst="line">
              <a:avLst/>
            </a:prstGeom>
            <a:noFill/>
            <a:ln w="38100">
              <a:solidFill>
                <a:srgbClr val="FF0000"/>
              </a:solidFill>
              <a:round/>
              <a:headEnd/>
              <a:tailEnd type="triangle" w="med" len="med"/>
            </a:ln>
          </p:spPr>
          <p:txBody>
            <a:bodyPr/>
            <a:lstStyle/>
            <a:p>
              <a:endParaRPr lang="en-US"/>
            </a:p>
          </p:txBody>
        </p:sp>
        <p:sp>
          <p:nvSpPr>
            <p:cNvPr id="31752" name="Text Box 8"/>
            <p:cNvSpPr txBox="1">
              <a:spLocks noChangeArrowheads="1"/>
            </p:cNvSpPr>
            <p:nvPr/>
          </p:nvSpPr>
          <p:spPr bwMode="auto">
            <a:xfrm>
              <a:off x="4192" y="1277"/>
              <a:ext cx="1568" cy="628"/>
            </a:xfrm>
            <a:prstGeom prst="rect">
              <a:avLst/>
            </a:prstGeom>
            <a:noFill/>
            <a:ln w="28575" algn="ctr">
              <a:solidFill>
                <a:srgbClr val="FF0000"/>
              </a:solidFill>
              <a:miter lim="800000"/>
              <a:headEnd/>
              <a:tailEnd/>
            </a:ln>
          </p:spPr>
          <p:txBody>
            <a:bodyPr>
              <a:spAutoFit/>
            </a:bodyPr>
            <a:lstStyle/>
            <a:p>
              <a:r>
                <a:rPr lang="en-US" sz="2400" b="1">
                  <a:solidFill>
                    <a:srgbClr val="FF0000"/>
                  </a:solidFill>
                </a:rPr>
                <a:t>Note the use of the member function </a:t>
              </a:r>
              <a:r>
                <a:rPr lang="en-US" sz="2400" b="1">
                  <a:solidFill>
                    <a:schemeClr val="hlink"/>
                  </a:solidFill>
                </a:rPr>
                <a:t>length()</a:t>
              </a:r>
            </a:p>
          </p:txBody>
        </p:sp>
      </p:gr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4"/>
          <p:cNvSpPr txBox="1">
            <a:spLocks noChangeArrowheads="1"/>
          </p:cNvSpPr>
          <p:nvPr/>
        </p:nvSpPr>
        <p:spPr bwMode="auto">
          <a:xfrm>
            <a:off x="0" y="0"/>
            <a:ext cx="9144000" cy="4838700"/>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465138" algn="l"/>
              </a:tabLst>
            </a:pPr>
            <a:r>
              <a:rPr lang="en-US" sz="2400" b="1" u="sng">
                <a:solidFill>
                  <a:srgbClr val="0000FF"/>
                </a:solidFill>
              </a:rPr>
              <a:t>Declaring character arrays</a:t>
            </a:r>
          </a:p>
          <a:p>
            <a:pPr marL="231775" indent="-231775">
              <a:lnSpc>
                <a:spcPct val="100000"/>
              </a:lnSpc>
              <a:spcBef>
                <a:spcPct val="0"/>
              </a:spcBef>
              <a:buFont typeface="Arial" pitchFamily="34" charset="0"/>
              <a:buChar char="•"/>
              <a:tabLst>
                <a:tab pos="465138" algn="l"/>
              </a:tabLst>
            </a:pPr>
            <a:r>
              <a:rPr lang="en-US" sz="2400"/>
              <a:t>Character arrays are used to store strings of characters.</a:t>
            </a:r>
          </a:p>
          <a:p>
            <a:pPr marL="231775" indent="-231775">
              <a:lnSpc>
                <a:spcPct val="100000"/>
              </a:lnSpc>
              <a:spcBef>
                <a:spcPct val="0"/>
              </a:spcBef>
              <a:buFont typeface="Arial" pitchFamily="34" charset="0"/>
              <a:buChar char="•"/>
              <a:tabLst>
                <a:tab pos="465138" algn="l"/>
              </a:tabLst>
            </a:pPr>
            <a:r>
              <a:rPr lang="en-US" sz="2400"/>
              <a:t>Space must be left for the null character (\0) at the end of the array, so the array size should be one larger than the maximum string length.</a:t>
            </a:r>
          </a:p>
          <a:p>
            <a:pPr marL="231775" indent="-231775">
              <a:lnSpc>
                <a:spcPct val="100000"/>
              </a:lnSpc>
              <a:spcBef>
                <a:spcPct val="0"/>
              </a:spcBef>
              <a:buFont typeface="Arial" pitchFamily="34" charset="0"/>
              <a:buChar char="•"/>
              <a:tabLst>
                <a:tab pos="465138" algn="l"/>
              </a:tabLst>
            </a:pPr>
            <a:r>
              <a:rPr lang="en-US" sz="2400"/>
              <a:t>C++ does not check for array boundaries, so exceeding the length of a character array (or any array) will overwrite other items in memory and might crash the computer.</a:t>
            </a:r>
          </a:p>
          <a:p>
            <a:pPr marL="231775" indent="-231775">
              <a:lnSpc>
                <a:spcPct val="100000"/>
              </a:lnSpc>
              <a:spcBef>
                <a:spcPct val="0"/>
              </a:spcBef>
              <a:buFont typeface="Arial" pitchFamily="34" charset="0"/>
              <a:buChar char="•"/>
              <a:tabLst>
                <a:tab pos="465138" algn="l"/>
              </a:tabLst>
            </a:pPr>
            <a:endParaRPr lang="en-US" sz="2400"/>
          </a:p>
          <a:p>
            <a:pPr marL="231775" indent="-231775">
              <a:lnSpc>
                <a:spcPct val="100000"/>
              </a:lnSpc>
              <a:spcBef>
                <a:spcPct val="0"/>
              </a:spcBef>
              <a:tabLst>
                <a:tab pos="465138" algn="l"/>
              </a:tabLst>
            </a:pPr>
            <a:r>
              <a:rPr lang="en-US" sz="2400"/>
              <a:t>	</a:t>
            </a:r>
            <a:r>
              <a:rPr lang="en-US" sz="2400" u="sng"/>
              <a:t>Examples</a:t>
            </a:r>
            <a:r>
              <a:rPr lang="en-US" sz="2400"/>
              <a:t>:  </a:t>
            </a:r>
            <a:r>
              <a:rPr lang="en-US" sz="2400" b="1">
                <a:solidFill>
                  <a:srgbClr val="0000FF"/>
                </a:solidFill>
              </a:rPr>
              <a:t>char A;	// single character</a:t>
            </a:r>
          </a:p>
          <a:p>
            <a:pPr marL="231775" indent="-231775">
              <a:lnSpc>
                <a:spcPct val="100000"/>
              </a:lnSpc>
              <a:spcBef>
                <a:spcPct val="0"/>
              </a:spcBef>
              <a:tabLst>
                <a:tab pos="465138" algn="l"/>
              </a:tabLst>
            </a:pPr>
            <a:r>
              <a:rPr lang="en-US" sz="2400" b="1">
                <a:solidFill>
                  <a:srgbClr val="0000FF"/>
                </a:solidFill>
              </a:rPr>
              <a:t>			char B[2];	// 1 character + null character</a:t>
            </a:r>
          </a:p>
          <a:p>
            <a:pPr marL="231775" indent="-231775">
              <a:lnSpc>
                <a:spcPct val="100000"/>
              </a:lnSpc>
              <a:spcBef>
                <a:spcPct val="0"/>
              </a:spcBef>
              <a:tabLst>
                <a:tab pos="465138" algn="l"/>
              </a:tabLst>
            </a:pPr>
            <a:r>
              <a:rPr lang="en-US" sz="2400" b="1">
                <a:solidFill>
                  <a:srgbClr val="0000FF"/>
                </a:solidFill>
              </a:rPr>
              <a:t>			char C[3];	// 2 characters + null character</a:t>
            </a:r>
          </a:p>
          <a:p>
            <a:pPr marL="231775" indent="-231775">
              <a:lnSpc>
                <a:spcPct val="100000"/>
              </a:lnSpc>
              <a:spcBef>
                <a:spcPct val="0"/>
              </a:spcBef>
              <a:tabLst>
                <a:tab pos="465138" algn="l"/>
              </a:tabLst>
            </a:pPr>
            <a:r>
              <a:rPr lang="en-US" sz="2400" b="1">
                <a:solidFill>
                  <a:srgbClr val="0000FF"/>
                </a:solidFill>
              </a:rPr>
              <a:t>			char D[100];	// 99 characters + null character</a:t>
            </a:r>
          </a:p>
          <a:p>
            <a:pPr marL="231775" indent="-231775">
              <a:lnSpc>
                <a:spcPct val="100000"/>
              </a:lnSpc>
              <a:spcBef>
                <a:spcPct val="0"/>
              </a:spcBef>
              <a:buFontTx/>
              <a:buNone/>
              <a:tabLst>
                <a:tab pos="465138" algn="l"/>
              </a:tabLst>
            </a:pPr>
            <a:endParaRPr lang="en-US" sz="2400"/>
          </a:p>
        </p:txBody>
      </p:sp>
      <p:sp>
        <p:nvSpPr>
          <p:cNvPr id="3" name="Slide Number Placeholder 2"/>
          <p:cNvSpPr>
            <a:spLocks noGrp="1"/>
          </p:cNvSpPr>
          <p:nvPr>
            <p:ph type="sldNum" sz="quarter" idx="12"/>
          </p:nvPr>
        </p:nvSpPr>
        <p:spPr/>
        <p:txBody>
          <a:bodyPr/>
          <a:lstStyle/>
          <a:p>
            <a:pPr>
              <a:defRPr/>
            </a:pPr>
            <a:fld id="{4FC8F3B2-5BCA-4ABA-BEF0-BBCF52BB2E61}" type="slidenum">
              <a:rPr lang="en-US" smtClean="0"/>
              <a:pPr>
                <a:defRPr/>
              </a:pPr>
              <a:t>3</a:t>
            </a:fld>
            <a:endParaRPr lang="en-US"/>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txBox="1">
            <a:spLocks noGrp="1"/>
          </p:cNvSpPr>
          <p:nvPr/>
        </p:nvSpPr>
        <p:spPr>
          <a:xfrm>
            <a:off x="7010400" y="6492875"/>
            <a:ext cx="2133600" cy="365125"/>
          </a:xfrm>
          <a:prstGeom prst="rect">
            <a:avLst/>
          </a:prstGeom>
          <a:noFill/>
        </p:spPr>
        <p:txBody>
          <a:bodyPr anchor="ctr"/>
          <a:lstStyle/>
          <a:p>
            <a:pPr algn="r">
              <a:lnSpc>
                <a:spcPct val="100000"/>
              </a:lnSpc>
              <a:spcBef>
                <a:spcPct val="0"/>
              </a:spcBef>
              <a:buFontTx/>
              <a:buNone/>
              <a:defRPr/>
            </a:pPr>
            <a:fld id="{C23EAA79-1924-42FE-A1AC-1E5FA993D484}" type="slidenum">
              <a:rPr lang="en-US" sz="1200">
                <a:solidFill>
                  <a:schemeClr val="tx1">
                    <a:tint val="75000"/>
                  </a:schemeClr>
                </a:solidFill>
                <a:latin typeface="Times New Roman" charset="0"/>
              </a:rPr>
              <a:pPr algn="r">
                <a:lnSpc>
                  <a:spcPct val="100000"/>
                </a:lnSpc>
                <a:spcBef>
                  <a:spcPct val="0"/>
                </a:spcBef>
                <a:buFontTx/>
                <a:buNone/>
                <a:defRPr/>
              </a:pPr>
              <a:t>30</a:t>
            </a:fld>
            <a:endParaRPr lang="en-US" sz="1200" dirty="0">
              <a:solidFill>
                <a:schemeClr val="tx1">
                  <a:tint val="75000"/>
                </a:schemeClr>
              </a:solidFill>
              <a:latin typeface="Times New Roman" charset="0"/>
            </a:endParaRPr>
          </a:p>
        </p:txBody>
      </p:sp>
      <p:sp>
        <p:nvSpPr>
          <p:cNvPr id="32771" name="Text Box 4"/>
          <p:cNvSpPr txBox="1">
            <a:spLocks noChangeArrowheads="1"/>
          </p:cNvSpPr>
          <p:nvPr/>
        </p:nvSpPr>
        <p:spPr bwMode="auto">
          <a:xfrm>
            <a:off x="0" y="44450"/>
            <a:ext cx="9144000" cy="5693866"/>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347663" algn="l"/>
                <a:tab pos="465138" algn="l"/>
              </a:tabLst>
            </a:pPr>
            <a:r>
              <a:rPr lang="en-US" sz="2800" b="1" u="sng" dirty="0">
                <a:solidFill>
                  <a:schemeClr val="hlink"/>
                </a:solidFill>
              </a:rPr>
              <a:t>Class examples</a:t>
            </a:r>
          </a:p>
          <a:p>
            <a:pPr marL="231775" indent="-231775">
              <a:lnSpc>
                <a:spcPct val="100000"/>
              </a:lnSpc>
              <a:spcBef>
                <a:spcPct val="0"/>
              </a:spcBef>
              <a:buFontTx/>
              <a:buNone/>
              <a:tabLst>
                <a:tab pos="347663" algn="l"/>
                <a:tab pos="465138" algn="l"/>
              </a:tabLst>
            </a:pPr>
            <a:r>
              <a:rPr lang="en-US" sz="2400" dirty="0"/>
              <a:t>Try one or more of the following examples in class</a:t>
            </a:r>
          </a:p>
          <a:p>
            <a:pPr marL="457200" indent="-457200">
              <a:lnSpc>
                <a:spcPct val="100000"/>
              </a:lnSpc>
              <a:spcBef>
                <a:spcPct val="0"/>
              </a:spcBef>
              <a:buFont typeface="+mj-lt"/>
              <a:buAutoNum type="arabicPeriod"/>
              <a:tabLst>
                <a:tab pos="347663" algn="l"/>
                <a:tab pos="465138" algn="l"/>
              </a:tabLst>
            </a:pPr>
            <a:r>
              <a:rPr lang="en-US" sz="2400" dirty="0" smtClean="0"/>
              <a:t>Use </a:t>
            </a:r>
            <a:r>
              <a:rPr lang="en-US" sz="2400" b="1" i="1" dirty="0" err="1" smtClean="0"/>
              <a:t>getline</a:t>
            </a:r>
            <a:r>
              <a:rPr lang="en-US" sz="2400" b="1" i="1" dirty="0" smtClean="0"/>
              <a:t>( ) </a:t>
            </a:r>
            <a:r>
              <a:rPr lang="en-US" sz="2400" dirty="0" smtClean="0"/>
              <a:t>to r</a:t>
            </a:r>
            <a:r>
              <a:rPr lang="en-US" sz="2400" dirty="0" smtClean="0"/>
              <a:t>ead </a:t>
            </a:r>
            <a:r>
              <a:rPr lang="en-US" sz="2400" dirty="0"/>
              <a:t>in </a:t>
            </a:r>
            <a:r>
              <a:rPr lang="en-US" sz="2400" dirty="0" smtClean="0"/>
              <a:t>a person’s full name from the keyboard </a:t>
            </a:r>
            <a:r>
              <a:rPr lang="en-US" sz="2400" dirty="0" smtClean="0"/>
              <a:t>as a string (assume a simple form such </a:t>
            </a:r>
            <a:r>
              <a:rPr lang="en-US" sz="2400" dirty="0"/>
              <a:t>as John Q. </a:t>
            </a:r>
            <a:r>
              <a:rPr lang="en-US" sz="2400" dirty="0" smtClean="0"/>
              <a:t>Doe).  </a:t>
            </a:r>
          </a:p>
          <a:p>
            <a:pPr marL="800100" lvl="1" indent="-342900">
              <a:lnSpc>
                <a:spcPct val="100000"/>
              </a:lnSpc>
              <a:spcBef>
                <a:spcPct val="0"/>
              </a:spcBef>
              <a:buFont typeface="Arial" pitchFamily="34" charset="0"/>
              <a:buChar char="•"/>
              <a:tabLst>
                <a:tab pos="347663" algn="l"/>
                <a:tab pos="465138" algn="l"/>
              </a:tabLst>
            </a:pPr>
            <a:r>
              <a:rPr lang="en-US" sz="2400" dirty="0" smtClean="0"/>
              <a:t>Search </a:t>
            </a:r>
            <a:r>
              <a:rPr lang="en-US" sz="2400" dirty="0"/>
              <a:t>for the spaces </a:t>
            </a:r>
            <a:r>
              <a:rPr lang="en-US" sz="2400" dirty="0" smtClean="0"/>
              <a:t>using </a:t>
            </a:r>
            <a:r>
              <a:rPr lang="en-US" sz="2400" b="1" i="1" dirty="0" smtClean="0"/>
              <a:t>find( ) </a:t>
            </a:r>
            <a:r>
              <a:rPr lang="en-US" sz="2400" dirty="0" smtClean="0"/>
              <a:t>and </a:t>
            </a:r>
            <a:r>
              <a:rPr lang="en-US" sz="2400" dirty="0"/>
              <a:t>then define three new strings for </a:t>
            </a:r>
            <a:r>
              <a:rPr lang="en-US" sz="2400" dirty="0" err="1"/>
              <a:t>FirstName</a:t>
            </a:r>
            <a:r>
              <a:rPr lang="en-US" sz="2400" dirty="0"/>
              <a:t>, </a:t>
            </a:r>
            <a:r>
              <a:rPr lang="en-US" sz="2400" dirty="0" err="1"/>
              <a:t>MiddleInitial</a:t>
            </a:r>
            <a:r>
              <a:rPr lang="en-US" sz="2400" dirty="0"/>
              <a:t>, and </a:t>
            </a:r>
            <a:r>
              <a:rPr lang="en-US" sz="2400" dirty="0" err="1"/>
              <a:t>LastName</a:t>
            </a:r>
            <a:r>
              <a:rPr lang="en-US" sz="2400" dirty="0"/>
              <a:t>.  </a:t>
            </a:r>
            <a:endParaRPr lang="en-US" sz="2400" dirty="0" smtClean="0"/>
          </a:p>
          <a:p>
            <a:pPr marL="800100" lvl="1" indent="-342900">
              <a:lnSpc>
                <a:spcPct val="100000"/>
              </a:lnSpc>
              <a:spcBef>
                <a:spcPct val="0"/>
              </a:spcBef>
              <a:buFont typeface="Arial" pitchFamily="34" charset="0"/>
              <a:buChar char="•"/>
              <a:tabLst>
                <a:tab pos="347663" algn="l"/>
                <a:tab pos="465138" algn="l"/>
              </a:tabLst>
            </a:pPr>
            <a:r>
              <a:rPr lang="en-US" sz="2400" dirty="0" smtClean="0"/>
              <a:t>Form a new string with the initials (JQD, for example)</a:t>
            </a:r>
          </a:p>
          <a:p>
            <a:pPr marL="800100" lvl="1" indent="-342900">
              <a:lnSpc>
                <a:spcPct val="100000"/>
              </a:lnSpc>
              <a:spcBef>
                <a:spcPct val="0"/>
              </a:spcBef>
              <a:buFont typeface="Arial" pitchFamily="34" charset="0"/>
              <a:buChar char="•"/>
              <a:tabLst>
                <a:tab pos="347663" algn="l"/>
                <a:tab pos="465138" algn="l"/>
              </a:tabLst>
            </a:pPr>
            <a:r>
              <a:rPr lang="en-US" sz="2400" dirty="0" smtClean="0"/>
              <a:t>Form a new string with the form Doe, John Q. (as an example</a:t>
            </a:r>
            <a:r>
              <a:rPr lang="en-US" sz="2400" dirty="0" smtClean="0"/>
              <a:t>)</a:t>
            </a:r>
          </a:p>
          <a:p>
            <a:pPr marL="800100" lvl="1" indent="-342900">
              <a:lnSpc>
                <a:spcPct val="100000"/>
              </a:lnSpc>
              <a:spcBef>
                <a:spcPct val="0"/>
              </a:spcBef>
              <a:buFont typeface="Arial" pitchFamily="34" charset="0"/>
              <a:buChar char="•"/>
              <a:tabLst>
                <a:tab pos="347663" algn="l"/>
                <a:tab pos="465138" algn="l"/>
              </a:tabLst>
            </a:pPr>
            <a:r>
              <a:rPr lang="en-US" sz="2400" dirty="0" smtClean="0"/>
              <a:t>Read the person’s age before reading the name.  Will you need to use </a:t>
            </a:r>
            <a:r>
              <a:rPr lang="en-US" sz="2400" b="1" i="1" dirty="0" smtClean="0"/>
              <a:t>ignore( )</a:t>
            </a:r>
            <a:r>
              <a:rPr lang="en-US" sz="2400" dirty="0" smtClean="0"/>
              <a:t>? </a:t>
            </a:r>
            <a:endParaRPr lang="en-US" sz="2400" dirty="0"/>
          </a:p>
          <a:p>
            <a:pPr marL="457200" indent="-457200">
              <a:lnSpc>
                <a:spcPct val="100000"/>
              </a:lnSpc>
              <a:spcBef>
                <a:spcPct val="0"/>
              </a:spcBef>
              <a:buFont typeface="+mj-lt"/>
              <a:buAutoNum type="arabicPeriod"/>
              <a:tabLst>
                <a:tab pos="347663" algn="l"/>
                <a:tab pos="465138" algn="l"/>
              </a:tabLst>
            </a:pPr>
            <a:r>
              <a:rPr lang="en-US" sz="2400" dirty="0"/>
              <a:t>Create a data file containing a paragraph (make something up) and</a:t>
            </a:r>
          </a:p>
          <a:p>
            <a:pPr marL="742950" lvl="1" indent="-285750">
              <a:lnSpc>
                <a:spcPct val="100000"/>
              </a:lnSpc>
              <a:spcBef>
                <a:spcPct val="0"/>
              </a:spcBef>
              <a:buFontTx/>
              <a:buChar char="•"/>
              <a:tabLst>
                <a:tab pos="347663" algn="l"/>
                <a:tab pos="465138" algn="l"/>
              </a:tabLst>
            </a:pPr>
            <a:r>
              <a:rPr lang="en-US" sz="2400" dirty="0"/>
              <a:t>Count the </a:t>
            </a:r>
            <a:r>
              <a:rPr lang="en-US" sz="2400" dirty="0" smtClean="0"/>
              <a:t>number of words</a:t>
            </a:r>
            <a:endParaRPr lang="en-US" sz="2400" dirty="0"/>
          </a:p>
          <a:p>
            <a:pPr marL="742950" lvl="1" indent="-285750">
              <a:lnSpc>
                <a:spcPct val="100000"/>
              </a:lnSpc>
              <a:spcBef>
                <a:spcPct val="0"/>
              </a:spcBef>
              <a:buFontTx/>
              <a:buChar char="•"/>
              <a:tabLst>
                <a:tab pos="347663" algn="l"/>
                <a:tab pos="465138" algn="l"/>
              </a:tabLst>
            </a:pPr>
            <a:r>
              <a:rPr lang="en-US" sz="2400" dirty="0"/>
              <a:t>Count the </a:t>
            </a:r>
            <a:r>
              <a:rPr lang="en-US" sz="2400" dirty="0" smtClean="0"/>
              <a:t>number of letters</a:t>
            </a:r>
          </a:p>
          <a:p>
            <a:pPr marL="742950" lvl="1" indent="-285750">
              <a:lnSpc>
                <a:spcPct val="100000"/>
              </a:lnSpc>
              <a:spcBef>
                <a:spcPct val="0"/>
              </a:spcBef>
              <a:buFontTx/>
              <a:buChar char="•"/>
              <a:tabLst>
                <a:tab pos="347663" algn="l"/>
                <a:tab pos="465138" algn="l"/>
              </a:tabLst>
            </a:pPr>
            <a:r>
              <a:rPr lang="en-US" sz="2400" dirty="0" smtClean="0"/>
              <a:t>Count the number of 4-letter words</a:t>
            </a:r>
          </a:p>
          <a:p>
            <a:pPr marL="742950" lvl="1" indent="-285750">
              <a:lnSpc>
                <a:spcPct val="100000"/>
              </a:lnSpc>
              <a:spcBef>
                <a:spcPct val="0"/>
              </a:spcBef>
              <a:buFontTx/>
              <a:buChar char="•"/>
              <a:tabLst>
                <a:tab pos="347663" algn="l"/>
                <a:tab pos="465138" algn="l"/>
              </a:tabLst>
            </a:pPr>
            <a:r>
              <a:rPr lang="en-US" sz="2400" dirty="0" smtClean="0"/>
              <a:t>Count the number of words beginning with a certain letter</a:t>
            </a:r>
            <a:endParaRPr lang="en-US" sz="2400"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4"/>
          <p:cNvSpPr txBox="1">
            <a:spLocks noChangeArrowheads="1"/>
          </p:cNvSpPr>
          <p:nvPr/>
        </p:nvSpPr>
        <p:spPr bwMode="auto">
          <a:xfrm>
            <a:off x="0" y="0"/>
            <a:ext cx="9144000" cy="5632450"/>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465138" algn="l"/>
              </a:tabLst>
            </a:pPr>
            <a:r>
              <a:rPr lang="en-US" sz="2400" b="1" u="sng">
                <a:solidFill>
                  <a:srgbClr val="0000FF"/>
                </a:solidFill>
              </a:rPr>
              <a:t>Initializing character arrays</a:t>
            </a:r>
          </a:p>
          <a:p>
            <a:pPr marL="231775" indent="-231775">
              <a:lnSpc>
                <a:spcPct val="100000"/>
              </a:lnSpc>
              <a:spcBef>
                <a:spcPct val="0"/>
              </a:spcBef>
              <a:buFont typeface="Arial" pitchFamily="34" charset="0"/>
              <a:buChar char="•"/>
              <a:tabLst>
                <a:tab pos="465138" algn="l"/>
              </a:tabLst>
            </a:pPr>
            <a:r>
              <a:rPr lang="en-US" sz="2400"/>
              <a:t>Character arrays can be initialized one character at a time.  Be sure to terminate the array with the null character</a:t>
            </a:r>
          </a:p>
          <a:p>
            <a:pPr marL="231775" indent="-231775">
              <a:lnSpc>
                <a:spcPct val="100000"/>
              </a:lnSpc>
              <a:spcBef>
                <a:spcPct val="0"/>
              </a:spcBef>
              <a:buFont typeface="Arial" pitchFamily="34" charset="0"/>
              <a:buChar char="•"/>
              <a:tabLst>
                <a:tab pos="465138" algn="l"/>
              </a:tabLst>
            </a:pPr>
            <a:r>
              <a:rPr lang="en-US" sz="2400"/>
              <a:t>Strings are loaded into character arrays using the </a:t>
            </a:r>
            <a:r>
              <a:rPr lang="en-US" sz="2400" b="1">
                <a:solidFill>
                  <a:srgbClr val="0000FF"/>
                </a:solidFill>
              </a:rPr>
              <a:t>strcpy</a:t>
            </a:r>
            <a:r>
              <a:rPr lang="en-US" sz="2400"/>
              <a:t> function.</a:t>
            </a:r>
          </a:p>
          <a:p>
            <a:pPr marL="231775" indent="-231775">
              <a:lnSpc>
                <a:spcPct val="100000"/>
              </a:lnSpc>
              <a:spcBef>
                <a:spcPct val="0"/>
              </a:spcBef>
              <a:tabLst>
                <a:tab pos="465138" algn="l"/>
              </a:tabLst>
            </a:pPr>
            <a:r>
              <a:rPr lang="en-US" sz="2400"/>
              <a:t>		</a:t>
            </a:r>
            <a:r>
              <a:rPr lang="en-US" sz="2400" u="sng"/>
              <a:t>Form</a:t>
            </a:r>
            <a:r>
              <a:rPr lang="en-US" sz="2400"/>
              <a:t>:  </a:t>
            </a:r>
            <a:r>
              <a:rPr lang="en-US" sz="2400" b="1">
                <a:solidFill>
                  <a:srgbClr val="0000FF"/>
                </a:solidFill>
              </a:rPr>
              <a:t>strcpy(CharacterArrayName, “string”)</a:t>
            </a:r>
          </a:p>
          <a:p>
            <a:pPr marL="231775" indent="-231775">
              <a:lnSpc>
                <a:spcPct val="100000"/>
              </a:lnSpc>
              <a:spcBef>
                <a:spcPct val="0"/>
              </a:spcBef>
              <a:buFont typeface="Arial" pitchFamily="34" charset="0"/>
              <a:buChar char="•"/>
              <a:tabLst>
                <a:tab pos="465138" algn="l"/>
              </a:tabLst>
            </a:pPr>
            <a:r>
              <a:rPr lang="en-US" sz="2400" b="1">
                <a:solidFill>
                  <a:srgbClr val="0000FF"/>
                </a:solidFill>
              </a:rPr>
              <a:t>strcpy</a:t>
            </a:r>
            <a:r>
              <a:rPr lang="en-US" sz="2400"/>
              <a:t> automatically adds the null character at the end of the string</a:t>
            </a:r>
          </a:p>
          <a:p>
            <a:pPr marL="231775" indent="-231775">
              <a:lnSpc>
                <a:spcPct val="100000"/>
              </a:lnSpc>
              <a:spcBef>
                <a:spcPct val="0"/>
              </a:spcBef>
              <a:buFont typeface="Arial" pitchFamily="34" charset="0"/>
              <a:buChar char="•"/>
              <a:tabLst>
                <a:tab pos="465138" algn="l"/>
              </a:tabLst>
            </a:pPr>
            <a:r>
              <a:rPr lang="en-US" sz="2400"/>
              <a:t>Include the </a:t>
            </a:r>
            <a:r>
              <a:rPr lang="en-US" sz="2400" b="1">
                <a:solidFill>
                  <a:srgbClr val="0000FF"/>
                </a:solidFill>
              </a:rPr>
              <a:t>cstring</a:t>
            </a:r>
            <a:r>
              <a:rPr lang="en-US" sz="2400"/>
              <a:t> library which contains </a:t>
            </a:r>
            <a:r>
              <a:rPr lang="en-US" sz="2400" b="1">
                <a:solidFill>
                  <a:srgbClr val="0000FF"/>
                </a:solidFill>
              </a:rPr>
              <a:t>strcpy</a:t>
            </a:r>
          </a:p>
          <a:p>
            <a:pPr marL="231775" indent="-231775">
              <a:lnSpc>
                <a:spcPct val="100000"/>
              </a:lnSpc>
              <a:spcBef>
                <a:spcPct val="0"/>
              </a:spcBef>
              <a:tabLst>
                <a:tab pos="465138" algn="l"/>
              </a:tabLst>
            </a:pPr>
            <a:r>
              <a:rPr lang="en-US" sz="2400"/>
              <a:t>    </a:t>
            </a:r>
            <a:r>
              <a:rPr lang="en-US" sz="2400" u="sng"/>
              <a:t>Example</a:t>
            </a:r>
            <a:r>
              <a:rPr lang="en-US" sz="2400"/>
              <a:t>:	</a:t>
            </a:r>
            <a:r>
              <a:rPr lang="en-US" sz="2400" b="1">
                <a:solidFill>
                  <a:srgbClr val="0000FF"/>
                </a:solidFill>
              </a:rPr>
              <a:t>#include &lt;cstring&gt; 		// library with strcpy</a:t>
            </a:r>
          </a:p>
          <a:p>
            <a:pPr marL="231775" indent="-231775">
              <a:lnSpc>
                <a:spcPct val="100000"/>
              </a:lnSpc>
              <a:spcBef>
                <a:spcPct val="0"/>
              </a:spcBef>
              <a:tabLst>
                <a:tab pos="465138" algn="l"/>
              </a:tabLst>
            </a:pPr>
            <a:r>
              <a:rPr lang="en-US" sz="2400" b="1">
                <a:solidFill>
                  <a:srgbClr val="0000FF"/>
                </a:solidFill>
              </a:rPr>
              <a:t>			char X[4], Y[4];		// declare char arrays</a:t>
            </a:r>
          </a:p>
          <a:p>
            <a:pPr marL="231775" indent="-231775">
              <a:lnSpc>
                <a:spcPct val="100000"/>
              </a:lnSpc>
              <a:spcBef>
                <a:spcPct val="0"/>
              </a:spcBef>
              <a:tabLst>
                <a:tab pos="465138" algn="l"/>
              </a:tabLst>
            </a:pPr>
            <a:r>
              <a:rPr lang="en-US" sz="2400" b="1">
                <a:solidFill>
                  <a:srgbClr val="0000FF"/>
                </a:solidFill>
              </a:rPr>
              <a:t>			X[0] = ‘A’;			// load one char at a time</a:t>
            </a:r>
          </a:p>
          <a:p>
            <a:pPr marL="231775" indent="-231775">
              <a:lnSpc>
                <a:spcPct val="100000"/>
              </a:lnSpc>
              <a:spcBef>
                <a:spcPct val="0"/>
              </a:spcBef>
              <a:tabLst>
                <a:tab pos="465138" algn="l"/>
              </a:tabLst>
            </a:pPr>
            <a:r>
              <a:rPr lang="en-US" sz="2400" b="1">
                <a:solidFill>
                  <a:srgbClr val="0000FF"/>
                </a:solidFill>
              </a:rPr>
              <a:t>			X[1] = ‘B’;</a:t>
            </a:r>
          </a:p>
          <a:p>
            <a:pPr marL="231775" indent="-231775">
              <a:lnSpc>
                <a:spcPct val="100000"/>
              </a:lnSpc>
              <a:spcBef>
                <a:spcPct val="0"/>
              </a:spcBef>
              <a:tabLst>
                <a:tab pos="465138" algn="l"/>
              </a:tabLst>
            </a:pPr>
            <a:r>
              <a:rPr lang="en-US" sz="2400" b="1">
                <a:solidFill>
                  <a:srgbClr val="0000FF"/>
                </a:solidFill>
              </a:rPr>
              <a:t>			X[2] = ‘C’;</a:t>
            </a:r>
          </a:p>
          <a:p>
            <a:pPr marL="231775" indent="-231775">
              <a:lnSpc>
                <a:spcPct val="100000"/>
              </a:lnSpc>
              <a:spcBef>
                <a:spcPct val="0"/>
              </a:spcBef>
              <a:tabLst>
                <a:tab pos="465138" algn="l"/>
              </a:tabLst>
            </a:pPr>
            <a:r>
              <a:rPr lang="en-US" sz="2400" b="1">
                <a:solidFill>
                  <a:srgbClr val="0000FF"/>
                </a:solidFill>
              </a:rPr>
              <a:t>			X[3] = ‘\0’;</a:t>
            </a:r>
          </a:p>
          <a:p>
            <a:pPr marL="231775" indent="-231775">
              <a:lnSpc>
                <a:spcPct val="100000"/>
              </a:lnSpc>
              <a:spcBef>
                <a:spcPct val="0"/>
              </a:spcBef>
              <a:tabLst>
                <a:tab pos="465138" algn="l"/>
              </a:tabLst>
            </a:pPr>
            <a:r>
              <a:rPr lang="en-US" sz="2400" b="1">
                <a:solidFill>
                  <a:srgbClr val="0000FF"/>
                </a:solidFill>
              </a:rPr>
              <a:t>			strcpy(Y, “DEF”);		// load an entire string</a:t>
            </a:r>
          </a:p>
          <a:p>
            <a:pPr marL="231775" indent="-231775">
              <a:lnSpc>
                <a:spcPct val="100000"/>
              </a:lnSpc>
              <a:spcBef>
                <a:spcPct val="0"/>
              </a:spcBef>
              <a:tabLst>
                <a:tab pos="465138" algn="l"/>
              </a:tabLst>
            </a:pPr>
            <a:r>
              <a:rPr lang="en-US" sz="2400" b="1">
                <a:solidFill>
                  <a:srgbClr val="0000FF"/>
                </a:solidFill>
              </a:rPr>
              <a:t>			</a:t>
            </a:r>
            <a:endParaRPr lang="en-US" sz="2400"/>
          </a:p>
        </p:txBody>
      </p:sp>
      <p:sp>
        <p:nvSpPr>
          <p:cNvPr id="5123" name="TextBox 2"/>
          <p:cNvSpPr txBox="1">
            <a:spLocks noChangeArrowheads="1"/>
          </p:cNvSpPr>
          <p:nvPr/>
        </p:nvSpPr>
        <p:spPr bwMode="auto">
          <a:xfrm>
            <a:off x="1211263" y="5429250"/>
            <a:ext cx="407987" cy="387350"/>
          </a:xfrm>
          <a:prstGeom prst="rect">
            <a:avLst/>
          </a:prstGeom>
          <a:noFill/>
          <a:ln w="9525">
            <a:noFill/>
            <a:miter lim="800000"/>
            <a:headEnd/>
            <a:tailEnd/>
          </a:ln>
        </p:spPr>
        <p:txBody>
          <a:bodyPr wrap="none">
            <a:spAutoFit/>
          </a:bodyPr>
          <a:lstStyle/>
          <a:p>
            <a:r>
              <a:rPr lang="en-US" sz="2400"/>
              <a:t>X</a:t>
            </a:r>
          </a:p>
        </p:txBody>
      </p:sp>
      <p:graphicFrame>
        <p:nvGraphicFramePr>
          <p:cNvPr id="4" name="Table 3"/>
          <p:cNvGraphicFramePr>
            <a:graphicFrameLocks noGrp="1"/>
          </p:cNvGraphicFramePr>
          <p:nvPr/>
        </p:nvGraphicFramePr>
        <p:xfrm>
          <a:off x="1928813" y="5389563"/>
          <a:ext cx="2237740" cy="486357"/>
        </p:xfrm>
        <a:graphic>
          <a:graphicData uri="http://schemas.openxmlformats.org/drawingml/2006/table">
            <a:tbl>
              <a:tblPr firstRow="1" bandRow="1">
                <a:tableStyleId>{5940675A-B579-460E-94D1-54222C63F5DA}</a:tableStyleId>
              </a:tblPr>
              <a:tblGrid>
                <a:gridCol w="559435"/>
                <a:gridCol w="559435"/>
                <a:gridCol w="559435"/>
                <a:gridCol w="559435"/>
              </a:tblGrid>
              <a:tr h="486357">
                <a:tc>
                  <a:txBody>
                    <a:bodyPr/>
                    <a:lstStyle/>
                    <a:p>
                      <a:pPr algn="ctr"/>
                      <a:r>
                        <a:rPr lang="en-US" sz="2400" b="1" dirty="0" smtClean="0">
                          <a:latin typeface="Courier New" pitchFamily="49" charset="0"/>
                          <a:cs typeface="Courier New" pitchFamily="49" charset="0"/>
                        </a:rPr>
                        <a:t>A</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B</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C</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\0</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r>
            </a:tbl>
          </a:graphicData>
        </a:graphic>
      </p:graphicFrame>
      <p:sp>
        <p:nvSpPr>
          <p:cNvPr id="5136" name="TextBox 4"/>
          <p:cNvSpPr txBox="1">
            <a:spLocks noChangeArrowheads="1"/>
          </p:cNvSpPr>
          <p:nvPr/>
        </p:nvSpPr>
        <p:spPr bwMode="auto">
          <a:xfrm>
            <a:off x="1211263" y="6167438"/>
            <a:ext cx="407987" cy="388937"/>
          </a:xfrm>
          <a:prstGeom prst="rect">
            <a:avLst/>
          </a:prstGeom>
          <a:noFill/>
          <a:ln w="9525">
            <a:noFill/>
            <a:miter lim="800000"/>
            <a:headEnd/>
            <a:tailEnd/>
          </a:ln>
        </p:spPr>
        <p:txBody>
          <a:bodyPr wrap="none">
            <a:spAutoFit/>
          </a:bodyPr>
          <a:lstStyle/>
          <a:p>
            <a:r>
              <a:rPr lang="en-US" sz="2400"/>
              <a:t>Y</a:t>
            </a:r>
          </a:p>
        </p:txBody>
      </p:sp>
      <p:graphicFrame>
        <p:nvGraphicFramePr>
          <p:cNvPr id="6" name="Table 5"/>
          <p:cNvGraphicFramePr>
            <a:graphicFrameLocks noGrp="1"/>
          </p:cNvGraphicFramePr>
          <p:nvPr/>
        </p:nvGraphicFramePr>
        <p:xfrm>
          <a:off x="1928813" y="6118225"/>
          <a:ext cx="2237740" cy="486357"/>
        </p:xfrm>
        <a:graphic>
          <a:graphicData uri="http://schemas.openxmlformats.org/drawingml/2006/table">
            <a:tbl>
              <a:tblPr firstRow="1" bandRow="1">
                <a:tableStyleId>{5940675A-B579-460E-94D1-54222C63F5DA}</a:tableStyleId>
              </a:tblPr>
              <a:tblGrid>
                <a:gridCol w="559435"/>
                <a:gridCol w="559435"/>
                <a:gridCol w="559435"/>
                <a:gridCol w="559435"/>
              </a:tblGrid>
              <a:tr h="486357">
                <a:tc>
                  <a:txBody>
                    <a:bodyPr/>
                    <a:lstStyle/>
                    <a:p>
                      <a:pPr algn="ctr"/>
                      <a:r>
                        <a:rPr lang="en-US" sz="2400" b="1" dirty="0" smtClean="0">
                          <a:latin typeface="Courier New" pitchFamily="49" charset="0"/>
                          <a:cs typeface="Courier New" pitchFamily="49" charset="0"/>
                        </a:rPr>
                        <a:t>D</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E</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F</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\0</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r>
            </a:tbl>
          </a:graphicData>
        </a:graphic>
      </p:graphicFrame>
      <p:sp>
        <p:nvSpPr>
          <p:cNvPr id="7" name="Slide Number Placeholder 6"/>
          <p:cNvSpPr>
            <a:spLocks noGrp="1"/>
          </p:cNvSpPr>
          <p:nvPr>
            <p:ph type="sldNum" sz="quarter" idx="12"/>
          </p:nvPr>
        </p:nvSpPr>
        <p:spPr/>
        <p:txBody>
          <a:bodyPr/>
          <a:lstStyle/>
          <a:p>
            <a:pPr>
              <a:defRPr/>
            </a:pPr>
            <a:fld id="{FF640675-F8AE-4CE1-B355-BC3F2F8006AD}" type="slidenum">
              <a:rPr lang="en-US" smtClean="0"/>
              <a:pPr>
                <a:defRPr/>
              </a:pPr>
              <a:t>4</a:t>
            </a:fld>
            <a:endParaRPr lang="en-US"/>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0" y="0"/>
            <a:ext cx="9144000" cy="3378200"/>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Tx/>
              <a:buNone/>
              <a:tabLst>
                <a:tab pos="231775" algn="l"/>
                <a:tab pos="465138" algn="l"/>
              </a:tabLst>
            </a:pPr>
            <a:r>
              <a:rPr lang="en-US" sz="2400" b="1" u="sng">
                <a:solidFill>
                  <a:srgbClr val="0000FF"/>
                </a:solidFill>
              </a:rPr>
              <a:t>Exceeding character array bounds</a:t>
            </a:r>
          </a:p>
          <a:p>
            <a:pPr marL="231775" indent="-231775">
              <a:lnSpc>
                <a:spcPct val="100000"/>
              </a:lnSpc>
              <a:spcBef>
                <a:spcPct val="0"/>
              </a:spcBef>
              <a:buFont typeface="Arial" pitchFamily="34" charset="0"/>
              <a:buChar char="•"/>
              <a:tabLst>
                <a:tab pos="231775" algn="l"/>
                <a:tab pos="465138" algn="l"/>
              </a:tabLst>
            </a:pPr>
            <a:r>
              <a:rPr lang="en-US" sz="2400"/>
              <a:t>As mentioned earlier, C++ does not check for array boundaries, so exceeding the length of a character array (or any array) will overwrite other items in memory and might crash the computer.</a:t>
            </a:r>
          </a:p>
          <a:p>
            <a:pPr marL="231775" indent="-231775">
              <a:lnSpc>
                <a:spcPct val="100000"/>
              </a:lnSpc>
              <a:spcBef>
                <a:spcPct val="0"/>
              </a:spcBef>
              <a:buFont typeface="Arial" pitchFamily="34" charset="0"/>
              <a:buChar char="•"/>
              <a:tabLst>
                <a:tab pos="231775" algn="l"/>
                <a:tab pos="465138" algn="l"/>
              </a:tabLst>
            </a:pPr>
            <a:r>
              <a:rPr lang="en-US" sz="2400" u="sng"/>
              <a:t>Example</a:t>
            </a:r>
            <a:r>
              <a:rPr lang="en-US" sz="2400"/>
              <a:t>:	</a:t>
            </a:r>
            <a:r>
              <a:rPr lang="en-US" sz="2400" b="1">
                <a:solidFill>
                  <a:srgbClr val="0000FF"/>
                </a:solidFill>
              </a:rPr>
              <a:t>#include &lt;cstring&gt; 	</a:t>
            </a:r>
          </a:p>
          <a:p>
            <a:pPr marL="231775" indent="-231775">
              <a:lnSpc>
                <a:spcPct val="100000"/>
              </a:lnSpc>
              <a:spcBef>
                <a:spcPct val="0"/>
              </a:spcBef>
              <a:tabLst>
                <a:tab pos="231775" algn="l"/>
                <a:tab pos="465138" algn="l"/>
              </a:tabLst>
            </a:pPr>
            <a:r>
              <a:rPr lang="en-US" sz="2400" b="1">
                <a:solidFill>
                  <a:srgbClr val="0000FF"/>
                </a:solidFill>
              </a:rPr>
              <a:t>				char City[10], State[3],Zip[10];</a:t>
            </a:r>
          </a:p>
          <a:p>
            <a:pPr marL="231775" indent="-231775">
              <a:lnSpc>
                <a:spcPct val="100000"/>
              </a:lnSpc>
              <a:spcBef>
                <a:spcPct val="0"/>
              </a:spcBef>
              <a:tabLst>
                <a:tab pos="231775" algn="l"/>
                <a:tab pos="465138" algn="l"/>
              </a:tabLst>
            </a:pPr>
            <a:r>
              <a:rPr lang="en-US" sz="2400" b="1">
                <a:solidFill>
                  <a:srgbClr val="0000FF"/>
                </a:solidFill>
              </a:rPr>
              <a:t>				strcpy(Zip, “23453”);</a:t>
            </a:r>
          </a:p>
          <a:p>
            <a:pPr marL="231775" indent="-231775">
              <a:lnSpc>
                <a:spcPct val="100000"/>
              </a:lnSpc>
              <a:spcBef>
                <a:spcPct val="0"/>
              </a:spcBef>
              <a:tabLst>
                <a:tab pos="231775" algn="l"/>
                <a:tab pos="465138" algn="l"/>
              </a:tabLst>
            </a:pPr>
            <a:r>
              <a:rPr lang="en-US" sz="2400" b="1">
                <a:solidFill>
                  <a:srgbClr val="0000FF"/>
                </a:solidFill>
              </a:rPr>
              <a:t>				strcpy(State, “VA”);</a:t>
            </a:r>
          </a:p>
          <a:p>
            <a:pPr marL="231775" indent="-231775">
              <a:lnSpc>
                <a:spcPct val="100000"/>
              </a:lnSpc>
              <a:spcBef>
                <a:spcPct val="0"/>
              </a:spcBef>
              <a:tabLst>
                <a:tab pos="231775" algn="l"/>
                <a:tab pos="465138" algn="l"/>
              </a:tabLst>
            </a:pPr>
            <a:r>
              <a:rPr lang="en-US" sz="2400" b="1">
                <a:solidFill>
                  <a:srgbClr val="0000FF"/>
                </a:solidFill>
              </a:rPr>
              <a:t>				strcpy(City, “Virginia Beach”);			</a:t>
            </a:r>
            <a:endParaRPr lang="en-US" sz="2400"/>
          </a:p>
        </p:txBody>
      </p:sp>
      <p:sp>
        <p:nvSpPr>
          <p:cNvPr id="6147" name="TextBox 2"/>
          <p:cNvSpPr txBox="1">
            <a:spLocks noChangeArrowheads="1"/>
          </p:cNvSpPr>
          <p:nvPr/>
        </p:nvSpPr>
        <p:spPr bwMode="auto">
          <a:xfrm>
            <a:off x="58738" y="3594100"/>
            <a:ext cx="611187" cy="387350"/>
          </a:xfrm>
          <a:prstGeom prst="rect">
            <a:avLst/>
          </a:prstGeom>
          <a:noFill/>
          <a:ln w="9525">
            <a:noFill/>
            <a:miter lim="800000"/>
            <a:headEnd/>
            <a:tailEnd/>
          </a:ln>
        </p:spPr>
        <p:txBody>
          <a:bodyPr wrap="none">
            <a:spAutoFit/>
          </a:bodyPr>
          <a:lstStyle/>
          <a:p>
            <a:r>
              <a:rPr lang="en-US" sz="2400"/>
              <a:t>Zip</a:t>
            </a:r>
          </a:p>
        </p:txBody>
      </p:sp>
      <p:graphicFrame>
        <p:nvGraphicFramePr>
          <p:cNvPr id="4" name="Table 3"/>
          <p:cNvGraphicFramePr>
            <a:graphicFrameLocks noGrp="1"/>
          </p:cNvGraphicFramePr>
          <p:nvPr/>
        </p:nvGraphicFramePr>
        <p:xfrm>
          <a:off x="963613" y="3554413"/>
          <a:ext cx="5633500" cy="486357"/>
        </p:xfrm>
        <a:graphic>
          <a:graphicData uri="http://schemas.openxmlformats.org/drawingml/2006/table">
            <a:tbl>
              <a:tblPr firstRow="1" bandRow="1">
                <a:tableStyleId>{5940675A-B579-460E-94D1-54222C63F5DA}</a:tableStyleId>
              </a:tblPr>
              <a:tblGrid>
                <a:gridCol w="563350"/>
                <a:gridCol w="563350"/>
                <a:gridCol w="563350"/>
                <a:gridCol w="563350"/>
                <a:gridCol w="563350"/>
                <a:gridCol w="563350"/>
                <a:gridCol w="563350"/>
                <a:gridCol w="563350"/>
                <a:gridCol w="563350"/>
                <a:gridCol w="563350"/>
              </a:tblGrid>
              <a:tr h="486357">
                <a:tc>
                  <a:txBody>
                    <a:bodyPr/>
                    <a:lstStyle/>
                    <a:p>
                      <a:pPr algn="ctr"/>
                      <a:r>
                        <a:rPr lang="en-US" sz="2400" b="1" dirty="0" smtClean="0">
                          <a:latin typeface="Courier New" pitchFamily="49" charset="0"/>
                          <a:cs typeface="Courier New" pitchFamily="49" charset="0"/>
                        </a:rPr>
                        <a:t>2</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3</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4</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5</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3</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\0</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r>
            </a:tbl>
          </a:graphicData>
        </a:graphic>
      </p:graphicFrame>
      <p:sp>
        <p:nvSpPr>
          <p:cNvPr id="6172" name="TextBox 4"/>
          <p:cNvSpPr txBox="1">
            <a:spLocks noChangeArrowheads="1"/>
          </p:cNvSpPr>
          <p:nvPr/>
        </p:nvSpPr>
        <p:spPr bwMode="auto">
          <a:xfrm>
            <a:off x="58738" y="4333875"/>
            <a:ext cx="798512" cy="387350"/>
          </a:xfrm>
          <a:prstGeom prst="rect">
            <a:avLst/>
          </a:prstGeom>
          <a:noFill/>
          <a:ln w="9525">
            <a:noFill/>
            <a:miter lim="800000"/>
            <a:headEnd/>
            <a:tailEnd/>
          </a:ln>
        </p:spPr>
        <p:txBody>
          <a:bodyPr wrap="none">
            <a:spAutoFit/>
          </a:bodyPr>
          <a:lstStyle/>
          <a:p>
            <a:r>
              <a:rPr lang="en-US" sz="2400"/>
              <a:t>State</a:t>
            </a:r>
          </a:p>
        </p:txBody>
      </p:sp>
      <p:graphicFrame>
        <p:nvGraphicFramePr>
          <p:cNvPr id="6" name="Table 5"/>
          <p:cNvGraphicFramePr>
            <a:graphicFrameLocks noGrp="1"/>
          </p:cNvGraphicFramePr>
          <p:nvPr/>
        </p:nvGraphicFramePr>
        <p:xfrm>
          <a:off x="963613" y="4284663"/>
          <a:ext cx="1678305" cy="486357"/>
        </p:xfrm>
        <a:graphic>
          <a:graphicData uri="http://schemas.openxmlformats.org/drawingml/2006/table">
            <a:tbl>
              <a:tblPr firstRow="1" bandRow="1">
                <a:tableStyleId>{5940675A-B579-460E-94D1-54222C63F5DA}</a:tableStyleId>
              </a:tblPr>
              <a:tblGrid>
                <a:gridCol w="559435"/>
                <a:gridCol w="559435"/>
                <a:gridCol w="559435"/>
              </a:tblGrid>
              <a:tr h="486357">
                <a:tc>
                  <a:txBody>
                    <a:bodyPr/>
                    <a:lstStyle/>
                    <a:p>
                      <a:pPr algn="ctr"/>
                      <a:r>
                        <a:rPr lang="en-US" sz="2400" b="1" dirty="0" smtClean="0">
                          <a:latin typeface="Courier New" pitchFamily="49" charset="0"/>
                          <a:cs typeface="Courier New" pitchFamily="49" charset="0"/>
                        </a:rPr>
                        <a:t>V</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A</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\0</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r>
            </a:tbl>
          </a:graphicData>
        </a:graphic>
      </p:graphicFrame>
      <p:sp>
        <p:nvSpPr>
          <p:cNvPr id="6183" name="TextBox 6"/>
          <p:cNvSpPr txBox="1">
            <a:spLocks noChangeArrowheads="1"/>
          </p:cNvSpPr>
          <p:nvPr/>
        </p:nvSpPr>
        <p:spPr bwMode="auto">
          <a:xfrm>
            <a:off x="58738" y="4972050"/>
            <a:ext cx="712787" cy="387350"/>
          </a:xfrm>
          <a:prstGeom prst="rect">
            <a:avLst/>
          </a:prstGeom>
          <a:noFill/>
          <a:ln w="9525">
            <a:noFill/>
            <a:miter lim="800000"/>
            <a:headEnd/>
            <a:tailEnd/>
          </a:ln>
        </p:spPr>
        <p:txBody>
          <a:bodyPr wrap="none">
            <a:spAutoFit/>
          </a:bodyPr>
          <a:lstStyle/>
          <a:p>
            <a:r>
              <a:rPr lang="en-US" sz="2400"/>
              <a:t>City</a:t>
            </a:r>
          </a:p>
        </p:txBody>
      </p:sp>
      <p:graphicFrame>
        <p:nvGraphicFramePr>
          <p:cNvPr id="9" name="Table 8"/>
          <p:cNvGraphicFramePr>
            <a:graphicFrameLocks noGrp="1"/>
          </p:cNvGraphicFramePr>
          <p:nvPr/>
        </p:nvGraphicFramePr>
        <p:xfrm>
          <a:off x="917575" y="4972050"/>
          <a:ext cx="7900326" cy="486357"/>
        </p:xfrm>
        <a:graphic>
          <a:graphicData uri="http://schemas.openxmlformats.org/drawingml/2006/table">
            <a:tbl>
              <a:tblPr firstRow="1" bandRow="1">
                <a:tableStyleId>{5940675A-B579-460E-94D1-54222C63F5DA}</a:tableStyleId>
              </a:tblPr>
              <a:tblGrid>
                <a:gridCol w="564309"/>
                <a:gridCol w="564309"/>
                <a:gridCol w="564309"/>
                <a:gridCol w="564309"/>
                <a:gridCol w="564309"/>
                <a:gridCol w="564309"/>
                <a:gridCol w="564309"/>
                <a:gridCol w="564309"/>
                <a:gridCol w="564309"/>
                <a:gridCol w="564309"/>
                <a:gridCol w="564309"/>
                <a:gridCol w="564309"/>
                <a:gridCol w="564309"/>
                <a:gridCol w="564309"/>
              </a:tblGrid>
              <a:tr h="486357">
                <a:tc>
                  <a:txBody>
                    <a:bodyPr/>
                    <a:lstStyle/>
                    <a:p>
                      <a:pPr algn="ctr"/>
                      <a:r>
                        <a:rPr lang="en-US" sz="2400" b="1" dirty="0" smtClean="0">
                          <a:latin typeface="Courier New" pitchFamily="49" charset="0"/>
                          <a:cs typeface="Courier New" pitchFamily="49" charset="0"/>
                        </a:rPr>
                        <a:t>V</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i</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r</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g</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i</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n</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i</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a</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latin typeface="Courier New" pitchFamily="49" charset="0"/>
                          <a:cs typeface="Courier New" pitchFamily="49" charset="0"/>
                        </a:rPr>
                        <a:t>B</a:t>
                      </a:r>
                      <a:endParaRPr lang="en-US" sz="2400" b="1" dirty="0">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noFill/>
                  </a:tcPr>
                </a:tc>
                <a:tc>
                  <a:txBody>
                    <a:bodyPr/>
                    <a:lstStyle/>
                    <a:p>
                      <a:pPr algn="ctr"/>
                      <a:r>
                        <a:rPr lang="en-US" sz="2400" b="1" dirty="0" smtClean="0">
                          <a:solidFill>
                            <a:srgbClr val="FF0000"/>
                          </a:solidFill>
                          <a:latin typeface="Courier New" pitchFamily="49" charset="0"/>
                          <a:cs typeface="Courier New" pitchFamily="49" charset="0"/>
                        </a:rPr>
                        <a:t>e</a:t>
                      </a:r>
                      <a:endParaRPr lang="en-US" sz="2400" b="1" dirty="0">
                        <a:solidFill>
                          <a:srgbClr val="FF0000"/>
                        </a:solidFill>
                        <a:latin typeface="Courier New" pitchFamily="49" charset="0"/>
                        <a:cs typeface="Courier New" pitchFamily="49" charset="0"/>
                      </a:endParaRPr>
                    </a:p>
                  </a:txBody>
                  <a:tcPr>
                    <a:lnL w="28575" cap="flat" cmpd="sng" algn="ctr">
                      <a:solidFill>
                        <a:srgbClr val="0000FF"/>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dirty="0" smtClean="0">
                          <a:solidFill>
                            <a:srgbClr val="FF0000"/>
                          </a:solidFill>
                          <a:latin typeface="Courier New" pitchFamily="49" charset="0"/>
                          <a:cs typeface="Courier New" pitchFamily="49" charset="0"/>
                        </a:rPr>
                        <a:t>a</a:t>
                      </a:r>
                      <a:endParaRPr lang="en-US" sz="2400" b="1" dirty="0">
                        <a:solidFill>
                          <a:srgbClr val="FF0000"/>
                        </a:solidFill>
                        <a:latin typeface="Courier New" pitchFamily="49" charset="0"/>
                        <a:cs typeface="Courier New"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dirty="0" smtClean="0">
                          <a:solidFill>
                            <a:srgbClr val="FF0000"/>
                          </a:solidFill>
                          <a:latin typeface="Courier New" pitchFamily="49" charset="0"/>
                          <a:cs typeface="Courier New" pitchFamily="49" charset="0"/>
                        </a:rPr>
                        <a:t>c</a:t>
                      </a:r>
                      <a:endParaRPr lang="en-US" sz="2400" b="1" dirty="0">
                        <a:solidFill>
                          <a:srgbClr val="FF0000"/>
                        </a:solidFill>
                        <a:latin typeface="Courier New" pitchFamily="49" charset="0"/>
                        <a:cs typeface="Courier New"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dirty="0" smtClean="0">
                          <a:solidFill>
                            <a:srgbClr val="FF0000"/>
                          </a:solidFill>
                          <a:latin typeface="Courier New" pitchFamily="49" charset="0"/>
                          <a:cs typeface="Courier New" pitchFamily="49" charset="0"/>
                        </a:rPr>
                        <a:t>h</a:t>
                      </a:r>
                      <a:endParaRPr lang="en-US" sz="2400" b="1" dirty="0">
                        <a:solidFill>
                          <a:srgbClr val="FF0000"/>
                        </a:solidFill>
                        <a:latin typeface="Courier New" pitchFamily="49" charset="0"/>
                        <a:cs typeface="Courier New"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 name="Right Brace 9"/>
          <p:cNvSpPr/>
          <p:nvPr/>
        </p:nvSpPr>
        <p:spPr>
          <a:xfrm rot="5400000">
            <a:off x="7510462" y="4543426"/>
            <a:ext cx="392113" cy="222091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buFont typeface="Arial" charset="0"/>
              <a:buNone/>
              <a:defRPr/>
            </a:pPr>
            <a:endParaRPr lang="en-US"/>
          </a:p>
        </p:txBody>
      </p:sp>
      <p:sp>
        <p:nvSpPr>
          <p:cNvPr id="6213" name="TextBox 10"/>
          <p:cNvSpPr txBox="1">
            <a:spLocks noChangeArrowheads="1"/>
          </p:cNvSpPr>
          <p:nvPr/>
        </p:nvSpPr>
        <p:spPr bwMode="auto">
          <a:xfrm>
            <a:off x="6596063" y="5849938"/>
            <a:ext cx="2547937" cy="1008062"/>
          </a:xfrm>
          <a:prstGeom prst="rect">
            <a:avLst/>
          </a:prstGeom>
          <a:noFill/>
          <a:ln w="9525">
            <a:noFill/>
            <a:miter lim="800000"/>
            <a:headEnd/>
            <a:tailEnd/>
          </a:ln>
        </p:spPr>
        <p:txBody>
          <a:bodyPr>
            <a:spAutoFit/>
          </a:bodyPr>
          <a:lstStyle/>
          <a:p>
            <a:pPr algn="ctr"/>
            <a:r>
              <a:rPr lang="en-US" sz="2400" b="1" i="1">
                <a:solidFill>
                  <a:srgbClr val="FF0000"/>
                </a:solidFill>
              </a:rPr>
              <a:t>Error!  Overwriting other items in memory!</a:t>
            </a:r>
          </a:p>
        </p:txBody>
      </p:sp>
      <p:sp>
        <p:nvSpPr>
          <p:cNvPr id="11" name="Slide Number Placeholder 10"/>
          <p:cNvSpPr>
            <a:spLocks noGrp="1"/>
          </p:cNvSpPr>
          <p:nvPr>
            <p:ph type="sldNum" sz="quarter" idx="12"/>
          </p:nvPr>
        </p:nvSpPr>
        <p:spPr>
          <a:xfrm>
            <a:off x="3990975" y="6356350"/>
            <a:ext cx="2133600" cy="365125"/>
          </a:xfrm>
        </p:spPr>
        <p:txBody>
          <a:bodyPr/>
          <a:lstStyle/>
          <a:p>
            <a:pPr>
              <a:defRPr/>
            </a:pPr>
            <a:fld id="{E49DCAD2-35A5-4CDA-A346-83BD845294FB}" type="slidenum">
              <a:rPr lang="en-US" smtClean="0"/>
              <a:pPr>
                <a:defRPr/>
              </a:pPr>
              <a:t>5</a:t>
            </a:fld>
            <a:endParaRPr lang="en-US"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4"/>
          <p:cNvSpPr txBox="1">
            <a:spLocks noChangeArrowheads="1"/>
          </p:cNvSpPr>
          <p:nvPr/>
        </p:nvSpPr>
        <p:spPr bwMode="auto">
          <a:xfrm>
            <a:off x="0" y="0"/>
            <a:ext cx="9144000" cy="2678113"/>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400" b="1" u="sng">
                <a:solidFill>
                  <a:srgbClr val="0000FF"/>
                </a:solidFill>
              </a:rPr>
              <a:t>Functions for C Style Strings (character arrays)</a:t>
            </a:r>
          </a:p>
          <a:p>
            <a:pPr>
              <a:lnSpc>
                <a:spcPct val="100000"/>
              </a:lnSpc>
              <a:spcBef>
                <a:spcPct val="0"/>
              </a:spcBef>
              <a:tabLst>
                <a:tab pos="465138" algn="l"/>
              </a:tabLst>
            </a:pPr>
            <a:r>
              <a:rPr lang="en-US" sz="2400"/>
              <a:t>There are a number of functions available for working with character arrays.  Since we will focus on the C++ strings class instead (which uses different functions), the C-style functions are only listed below.  If you work across an existing program that uses C-style strings, you may see many of these functions used.  A table in the text gives details for each function.</a:t>
            </a:r>
            <a:r>
              <a:rPr lang="en-US" sz="2400" b="1">
                <a:solidFill>
                  <a:srgbClr val="0000FF"/>
                </a:solidFill>
              </a:rPr>
              <a:t>	</a:t>
            </a:r>
            <a:endParaRPr lang="en-US" sz="2400"/>
          </a:p>
        </p:txBody>
      </p:sp>
      <p:graphicFrame>
        <p:nvGraphicFramePr>
          <p:cNvPr id="12" name="Table 11"/>
          <p:cNvGraphicFramePr>
            <a:graphicFrameLocks noGrp="1"/>
          </p:cNvGraphicFramePr>
          <p:nvPr/>
        </p:nvGraphicFramePr>
        <p:xfrm>
          <a:off x="1524000" y="2308225"/>
          <a:ext cx="6096000" cy="4358640"/>
        </p:xfrm>
        <a:graphic>
          <a:graphicData uri="http://schemas.openxmlformats.org/drawingml/2006/table">
            <a:tbl>
              <a:tblPr firstRow="1" bandRow="1">
                <a:tableStyleId>{5940675A-B579-460E-94D1-54222C63F5DA}</a:tableStyleId>
              </a:tblPr>
              <a:tblGrid>
                <a:gridCol w="2032000"/>
                <a:gridCol w="2032000"/>
                <a:gridCol w="2032000"/>
              </a:tblGrid>
              <a:tr h="370840">
                <a:tc>
                  <a:txBody>
                    <a:bodyPr/>
                    <a:lstStyle/>
                    <a:p>
                      <a:pPr algn="ctr">
                        <a:lnSpc>
                          <a:spcPct val="100000"/>
                        </a:lnSpc>
                        <a:spcBef>
                          <a:spcPct val="0"/>
                        </a:spcBef>
                        <a:tabLst>
                          <a:tab pos="465138" algn="l"/>
                        </a:tabLst>
                        <a:defRPr/>
                      </a:pPr>
                      <a:r>
                        <a:rPr lang="en-US" sz="2000" b="1" dirty="0" err="1" smtClean="0">
                          <a:solidFill>
                            <a:srgbClr val="0000FF"/>
                          </a:solidFill>
                          <a:latin typeface="Times New Roman" pitchFamily="18" charset="0"/>
                          <a:cs typeface="Times New Roman" pitchFamily="18" charset="0"/>
                        </a:rPr>
                        <a:t>isalnum</a:t>
                      </a:r>
                      <a:endParaRPr lang="en-US" sz="2000" b="1" dirty="0" smtClean="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c>
                  <a:txBody>
                    <a:bodyPr/>
                    <a:lstStyle/>
                    <a:p>
                      <a:pPr algn="ctr"/>
                      <a:r>
                        <a:rPr lang="en-US" sz="2000" b="1" dirty="0" err="1" smtClean="0">
                          <a:solidFill>
                            <a:srgbClr val="0000FF"/>
                          </a:solidFill>
                          <a:latin typeface="Times New Roman" pitchFamily="18" charset="0"/>
                          <a:cs typeface="Times New Roman" pitchFamily="18" charset="0"/>
                        </a:rPr>
                        <a:t>toupper</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c>
                  <a:txBody>
                    <a:bodyPr/>
                    <a:lstStyle/>
                    <a:p>
                      <a:pPr algn="ctr"/>
                      <a:r>
                        <a:rPr lang="en-US" sz="2000" b="1" dirty="0" err="1" smtClean="0">
                          <a:solidFill>
                            <a:srgbClr val="0000FF"/>
                          </a:solidFill>
                          <a:latin typeface="Times New Roman" pitchFamily="18" charset="0"/>
                          <a:cs typeface="Times New Roman" pitchFamily="18" charset="0"/>
                        </a:rPr>
                        <a:t>strchr</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r>
              <a:tr h="370840">
                <a:tc>
                  <a:txBody>
                    <a:bodyPr/>
                    <a:lstStyle/>
                    <a:p>
                      <a:pPr algn="ctr"/>
                      <a:r>
                        <a:rPr lang="en-US" sz="2000" b="1" dirty="0" err="1" smtClean="0">
                          <a:solidFill>
                            <a:srgbClr val="0000FF"/>
                          </a:solidFill>
                          <a:latin typeface="Times New Roman" pitchFamily="18" charset="0"/>
                          <a:cs typeface="Times New Roman" pitchFamily="18" charset="0"/>
                        </a:rPr>
                        <a:t>isalpha</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c>
                  <a:txBody>
                    <a:bodyPr/>
                    <a:lstStyle/>
                    <a:p>
                      <a:pPr algn="ctr"/>
                      <a:r>
                        <a:rPr lang="en-US" sz="2000" b="1" dirty="0" err="1" smtClean="0">
                          <a:solidFill>
                            <a:srgbClr val="0000FF"/>
                          </a:solidFill>
                          <a:latin typeface="Times New Roman" pitchFamily="18" charset="0"/>
                          <a:cs typeface="Times New Roman" pitchFamily="18" charset="0"/>
                        </a:rPr>
                        <a:t>atoi</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c>
                  <a:txBody>
                    <a:bodyPr/>
                    <a:lstStyle/>
                    <a:p>
                      <a:pPr algn="ctr"/>
                      <a:r>
                        <a:rPr lang="en-US" sz="2000" b="1" dirty="0" err="1" smtClean="0">
                          <a:solidFill>
                            <a:srgbClr val="0000FF"/>
                          </a:solidFill>
                          <a:latin typeface="Times New Roman" pitchFamily="18" charset="0"/>
                          <a:cs typeface="Times New Roman" pitchFamily="18" charset="0"/>
                        </a:rPr>
                        <a:t>strcspn</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r>
              <a:tr h="370840">
                <a:tc>
                  <a:txBody>
                    <a:bodyPr/>
                    <a:lstStyle/>
                    <a:p>
                      <a:pPr algn="ctr"/>
                      <a:r>
                        <a:rPr lang="en-US" sz="2000" b="1" dirty="0" err="1" smtClean="0">
                          <a:solidFill>
                            <a:srgbClr val="0000FF"/>
                          </a:solidFill>
                          <a:latin typeface="Times New Roman" pitchFamily="18" charset="0"/>
                          <a:cs typeface="Times New Roman" pitchFamily="18" charset="0"/>
                        </a:rPr>
                        <a:t>iscntrl</a:t>
                      </a:r>
                      <a:endParaRPr lang="en-US" sz="2000" b="1" dirty="0" smtClean="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c>
                  <a:txBody>
                    <a:bodyPr/>
                    <a:lstStyle/>
                    <a:p>
                      <a:pPr algn="ctr"/>
                      <a:r>
                        <a:rPr lang="en-US" sz="2000" b="1" dirty="0" err="1" smtClean="0">
                          <a:solidFill>
                            <a:srgbClr val="0000FF"/>
                          </a:solidFill>
                          <a:latin typeface="Times New Roman" pitchFamily="18" charset="0"/>
                          <a:cs typeface="Times New Roman" pitchFamily="18" charset="0"/>
                        </a:rPr>
                        <a:t>atof</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c>
                  <a:txBody>
                    <a:bodyPr/>
                    <a:lstStyle/>
                    <a:p>
                      <a:pPr algn="ctr"/>
                      <a:r>
                        <a:rPr lang="en-US" sz="2000" b="1" dirty="0" err="1" smtClean="0">
                          <a:solidFill>
                            <a:srgbClr val="0000FF"/>
                          </a:solidFill>
                          <a:latin typeface="Times New Roman" pitchFamily="18" charset="0"/>
                          <a:cs typeface="Times New Roman" pitchFamily="18" charset="0"/>
                        </a:rPr>
                        <a:t>strpbrk</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r>
              <a:tr h="370840">
                <a:tc>
                  <a:txBody>
                    <a:bodyPr/>
                    <a:lstStyle/>
                    <a:p>
                      <a:pPr algn="ctr"/>
                      <a:r>
                        <a:rPr lang="en-US" sz="2000" b="1" dirty="0" err="1" smtClean="0">
                          <a:solidFill>
                            <a:srgbClr val="0000FF"/>
                          </a:solidFill>
                          <a:latin typeface="Times New Roman" pitchFamily="18" charset="0"/>
                          <a:cs typeface="Times New Roman" pitchFamily="18" charset="0"/>
                        </a:rPr>
                        <a:t>isdigit</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c>
                  <a:txBody>
                    <a:bodyPr/>
                    <a:lstStyle/>
                    <a:p>
                      <a:pPr algn="ctr"/>
                      <a:r>
                        <a:rPr lang="en-US" sz="2000" b="1" dirty="0" err="1" smtClean="0">
                          <a:solidFill>
                            <a:srgbClr val="0000FF"/>
                          </a:solidFill>
                          <a:latin typeface="Times New Roman" pitchFamily="18" charset="0"/>
                          <a:cs typeface="Times New Roman" pitchFamily="18" charset="0"/>
                        </a:rPr>
                        <a:t>atol</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c>
                  <a:txBody>
                    <a:bodyPr/>
                    <a:lstStyle/>
                    <a:p>
                      <a:pPr algn="ctr"/>
                      <a:r>
                        <a:rPr lang="en-US" sz="2000" b="1" dirty="0" err="1" smtClean="0">
                          <a:solidFill>
                            <a:srgbClr val="0000FF"/>
                          </a:solidFill>
                          <a:latin typeface="Times New Roman" pitchFamily="18" charset="0"/>
                          <a:cs typeface="Times New Roman" pitchFamily="18" charset="0"/>
                        </a:rPr>
                        <a:t>strrchr</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r>
              <a:tr h="370840">
                <a:tc>
                  <a:txBody>
                    <a:bodyPr/>
                    <a:lstStyle/>
                    <a:p>
                      <a:pPr algn="ctr"/>
                      <a:r>
                        <a:rPr lang="en-US" sz="2000" b="1" dirty="0" err="1" smtClean="0">
                          <a:solidFill>
                            <a:srgbClr val="0000FF"/>
                          </a:solidFill>
                          <a:latin typeface="Times New Roman" pitchFamily="18" charset="0"/>
                          <a:cs typeface="Times New Roman" pitchFamily="18" charset="0"/>
                        </a:rPr>
                        <a:t>isgraph</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c>
                  <a:txBody>
                    <a:bodyPr/>
                    <a:lstStyle/>
                    <a:p>
                      <a:pPr algn="ctr"/>
                      <a:r>
                        <a:rPr lang="en-US" sz="2000" b="1" dirty="0" err="1" smtClean="0">
                          <a:solidFill>
                            <a:srgbClr val="0000FF"/>
                          </a:solidFill>
                          <a:latin typeface="Times New Roman" pitchFamily="18" charset="0"/>
                          <a:cs typeface="Times New Roman" pitchFamily="18" charset="0"/>
                        </a:rPr>
                        <a:t>strtod</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c>
                  <a:txBody>
                    <a:bodyPr/>
                    <a:lstStyle/>
                    <a:p>
                      <a:pPr algn="ctr"/>
                      <a:r>
                        <a:rPr lang="en-US" sz="2000" b="1" dirty="0" err="1" smtClean="0">
                          <a:solidFill>
                            <a:srgbClr val="0000FF"/>
                          </a:solidFill>
                          <a:latin typeface="Times New Roman" pitchFamily="18" charset="0"/>
                          <a:cs typeface="Times New Roman" pitchFamily="18" charset="0"/>
                        </a:rPr>
                        <a:t>strspn</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r>
              <a:tr h="370840">
                <a:tc>
                  <a:txBody>
                    <a:bodyPr/>
                    <a:lstStyle/>
                    <a:p>
                      <a:pPr algn="ctr"/>
                      <a:r>
                        <a:rPr lang="en-US" sz="2000" b="1" dirty="0" err="1" smtClean="0">
                          <a:solidFill>
                            <a:srgbClr val="0000FF"/>
                          </a:solidFill>
                          <a:latin typeface="Times New Roman" pitchFamily="18" charset="0"/>
                          <a:cs typeface="Times New Roman" pitchFamily="18" charset="0"/>
                        </a:rPr>
                        <a:t>islower</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c>
                  <a:txBody>
                    <a:bodyPr/>
                    <a:lstStyle/>
                    <a:p>
                      <a:pPr algn="ctr"/>
                      <a:r>
                        <a:rPr lang="en-US" sz="2000" b="1" dirty="0" err="1" smtClean="0">
                          <a:solidFill>
                            <a:srgbClr val="0000FF"/>
                          </a:solidFill>
                          <a:latin typeface="Times New Roman" pitchFamily="18" charset="0"/>
                          <a:cs typeface="Times New Roman" pitchFamily="18" charset="0"/>
                        </a:rPr>
                        <a:t>strtol</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c>
                  <a:txBody>
                    <a:bodyPr/>
                    <a:lstStyle/>
                    <a:p>
                      <a:pPr algn="ctr"/>
                      <a:r>
                        <a:rPr lang="en-US" sz="2000" b="1" dirty="0" err="1" smtClean="0">
                          <a:solidFill>
                            <a:srgbClr val="0000FF"/>
                          </a:solidFill>
                          <a:latin typeface="Times New Roman" pitchFamily="18" charset="0"/>
                          <a:cs typeface="Times New Roman" pitchFamily="18" charset="0"/>
                        </a:rPr>
                        <a:t>strstr</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r>
              <a:tr h="370840">
                <a:tc>
                  <a:txBody>
                    <a:bodyPr/>
                    <a:lstStyle/>
                    <a:p>
                      <a:pPr algn="ctr"/>
                      <a:r>
                        <a:rPr lang="en-US" sz="2000" b="1" dirty="0" err="1" smtClean="0">
                          <a:solidFill>
                            <a:srgbClr val="0000FF"/>
                          </a:solidFill>
                          <a:latin typeface="Times New Roman" pitchFamily="18" charset="0"/>
                          <a:cs typeface="Times New Roman" pitchFamily="18" charset="0"/>
                        </a:rPr>
                        <a:t>isprint</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c>
                  <a:txBody>
                    <a:bodyPr/>
                    <a:lstStyle/>
                    <a:p>
                      <a:pPr algn="ctr"/>
                      <a:r>
                        <a:rPr lang="en-US" sz="2000" b="1" dirty="0" err="1" smtClean="0">
                          <a:solidFill>
                            <a:srgbClr val="0000FF"/>
                          </a:solidFill>
                          <a:latin typeface="Times New Roman" pitchFamily="18" charset="0"/>
                          <a:cs typeface="Times New Roman" pitchFamily="18" charset="0"/>
                        </a:rPr>
                        <a:t>strtoul</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c>
                  <a:txBody>
                    <a:bodyPr/>
                    <a:lstStyle/>
                    <a:p>
                      <a:pPr algn="ctr"/>
                      <a:r>
                        <a:rPr lang="en-US" sz="2000" b="1" dirty="0" err="1" smtClean="0">
                          <a:solidFill>
                            <a:srgbClr val="0000FF"/>
                          </a:solidFill>
                          <a:latin typeface="Times New Roman" pitchFamily="18" charset="0"/>
                          <a:cs typeface="Times New Roman" pitchFamily="18" charset="0"/>
                        </a:rPr>
                        <a:t>strcmp</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r>
              <a:tr h="370840">
                <a:tc>
                  <a:txBody>
                    <a:bodyPr/>
                    <a:lstStyle/>
                    <a:p>
                      <a:pPr algn="ctr"/>
                      <a:r>
                        <a:rPr lang="en-US" sz="2000" b="1" dirty="0" err="1" smtClean="0">
                          <a:solidFill>
                            <a:srgbClr val="0000FF"/>
                          </a:solidFill>
                          <a:latin typeface="Times New Roman" pitchFamily="18" charset="0"/>
                          <a:cs typeface="Times New Roman" pitchFamily="18" charset="0"/>
                        </a:rPr>
                        <a:t>ispunct</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c>
                  <a:txBody>
                    <a:bodyPr/>
                    <a:lstStyle/>
                    <a:p>
                      <a:pPr algn="ctr"/>
                      <a:r>
                        <a:rPr lang="en-US" sz="2000" b="1" dirty="0" err="1" smtClean="0">
                          <a:solidFill>
                            <a:srgbClr val="0000FF"/>
                          </a:solidFill>
                          <a:latin typeface="Times New Roman" pitchFamily="18" charset="0"/>
                          <a:cs typeface="Times New Roman" pitchFamily="18" charset="0"/>
                        </a:rPr>
                        <a:t>strcat</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c>
                  <a:txBody>
                    <a:bodyPr/>
                    <a:lstStyle/>
                    <a:p>
                      <a:pPr algn="ctr"/>
                      <a:r>
                        <a:rPr lang="en-US" sz="2000" b="1" dirty="0" err="1" smtClean="0">
                          <a:solidFill>
                            <a:srgbClr val="0000FF"/>
                          </a:solidFill>
                          <a:latin typeface="Times New Roman" pitchFamily="18" charset="0"/>
                          <a:cs typeface="Times New Roman" pitchFamily="18" charset="0"/>
                        </a:rPr>
                        <a:t>strncmp</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r>
              <a:tr h="370840">
                <a:tc>
                  <a:txBody>
                    <a:bodyPr/>
                    <a:lstStyle/>
                    <a:p>
                      <a:pPr algn="ctr"/>
                      <a:r>
                        <a:rPr lang="en-US" sz="2000" b="1" dirty="0" err="1" smtClean="0">
                          <a:solidFill>
                            <a:srgbClr val="0000FF"/>
                          </a:solidFill>
                          <a:latin typeface="Times New Roman" pitchFamily="18" charset="0"/>
                          <a:cs typeface="Times New Roman" pitchFamily="18" charset="0"/>
                        </a:rPr>
                        <a:t>isspace</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c>
                  <a:txBody>
                    <a:bodyPr/>
                    <a:lstStyle/>
                    <a:p>
                      <a:pPr algn="ctr"/>
                      <a:r>
                        <a:rPr lang="en-US" sz="2000" b="1" dirty="0" err="1" smtClean="0">
                          <a:solidFill>
                            <a:srgbClr val="0000FF"/>
                          </a:solidFill>
                          <a:latin typeface="Times New Roman" pitchFamily="18" charset="0"/>
                          <a:cs typeface="Times New Roman" pitchFamily="18" charset="0"/>
                        </a:rPr>
                        <a:t>strcpy</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c>
                  <a:txBody>
                    <a:bodyPr/>
                    <a:lstStyle/>
                    <a:p>
                      <a:pPr algn="ctr"/>
                      <a:r>
                        <a:rPr lang="en-US" sz="2000" b="1" dirty="0" err="1" smtClean="0">
                          <a:solidFill>
                            <a:srgbClr val="0000FF"/>
                          </a:solidFill>
                          <a:latin typeface="Times New Roman" pitchFamily="18" charset="0"/>
                          <a:cs typeface="Times New Roman" pitchFamily="18" charset="0"/>
                        </a:rPr>
                        <a:t>strlen</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r>
              <a:tr h="370840">
                <a:tc>
                  <a:txBody>
                    <a:bodyPr/>
                    <a:lstStyle/>
                    <a:p>
                      <a:pPr algn="ctr"/>
                      <a:r>
                        <a:rPr lang="en-US" sz="2000" b="1" dirty="0" err="1" smtClean="0">
                          <a:solidFill>
                            <a:srgbClr val="0000FF"/>
                          </a:solidFill>
                          <a:latin typeface="Times New Roman" pitchFamily="18" charset="0"/>
                          <a:cs typeface="Times New Roman" pitchFamily="18" charset="0"/>
                        </a:rPr>
                        <a:t>isxdigit</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c>
                  <a:txBody>
                    <a:bodyPr/>
                    <a:lstStyle/>
                    <a:p>
                      <a:pPr algn="ctr"/>
                      <a:r>
                        <a:rPr lang="en-US" sz="2000" b="1" dirty="0" err="1" smtClean="0">
                          <a:solidFill>
                            <a:srgbClr val="0000FF"/>
                          </a:solidFill>
                          <a:latin typeface="Times New Roman" pitchFamily="18" charset="0"/>
                          <a:cs typeface="Times New Roman" pitchFamily="18" charset="0"/>
                        </a:rPr>
                        <a:t>strncpy</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c>
                  <a:txBody>
                    <a:bodyPr/>
                    <a:lstStyle/>
                    <a:p>
                      <a:pPr algn="ctr"/>
                      <a:r>
                        <a:rPr lang="en-US" sz="2000" b="1" dirty="0" err="1" smtClean="0">
                          <a:solidFill>
                            <a:srgbClr val="0000FF"/>
                          </a:solidFill>
                          <a:latin typeface="Times New Roman" pitchFamily="18" charset="0"/>
                          <a:cs typeface="Times New Roman" pitchFamily="18" charset="0"/>
                        </a:rPr>
                        <a:t>strerror</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r>
              <a:tr h="370840">
                <a:tc>
                  <a:txBody>
                    <a:bodyPr/>
                    <a:lstStyle/>
                    <a:p>
                      <a:pPr algn="ctr"/>
                      <a:r>
                        <a:rPr lang="en-US" sz="2000" b="1" dirty="0" err="1" smtClean="0">
                          <a:solidFill>
                            <a:srgbClr val="0000FF"/>
                          </a:solidFill>
                          <a:latin typeface="Times New Roman" pitchFamily="18" charset="0"/>
                          <a:cs typeface="Times New Roman" pitchFamily="18" charset="0"/>
                        </a:rPr>
                        <a:t>tolower</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c>
                  <a:txBody>
                    <a:bodyPr/>
                    <a:lstStyle/>
                    <a:p>
                      <a:pPr algn="ctr"/>
                      <a:r>
                        <a:rPr lang="en-US" sz="2000" b="1" dirty="0" err="1" smtClean="0">
                          <a:solidFill>
                            <a:srgbClr val="0000FF"/>
                          </a:solidFill>
                          <a:latin typeface="Times New Roman" pitchFamily="18" charset="0"/>
                          <a:cs typeface="Times New Roman" pitchFamily="18" charset="0"/>
                        </a:rPr>
                        <a:t>strtok</a:t>
                      </a: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c>
                  <a:txBody>
                    <a:bodyPr/>
                    <a:lstStyle/>
                    <a:p>
                      <a:pPr algn="ctr"/>
                      <a:endParaRPr lang="en-US" sz="2000" b="1" dirty="0">
                        <a:solidFill>
                          <a:srgbClr val="0000FF"/>
                        </a:solidFill>
                        <a:latin typeface="Times New Roman" pitchFamily="18" charset="0"/>
                        <a:cs typeface="Times New Roman" pitchFamily="18" charset="0"/>
                      </a:endParaRPr>
                    </a:p>
                  </a:txBody>
                  <a:tcPr>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tcPr>
                </a:tc>
              </a:tr>
            </a:tbl>
          </a:graphicData>
        </a:graphic>
      </p:graphicFrame>
      <p:sp>
        <p:nvSpPr>
          <p:cNvPr id="13" name="Slide Number Placeholder 12"/>
          <p:cNvSpPr>
            <a:spLocks noGrp="1"/>
          </p:cNvSpPr>
          <p:nvPr>
            <p:ph type="sldNum" sz="quarter" idx="12"/>
          </p:nvPr>
        </p:nvSpPr>
        <p:spPr/>
        <p:txBody>
          <a:bodyPr/>
          <a:lstStyle/>
          <a:p>
            <a:pPr>
              <a:defRPr/>
            </a:pPr>
            <a:fld id="{AEFC4DB6-7A49-4104-9323-FA683FF35981}" type="slidenum">
              <a:rPr lang="en-US" smtClean="0"/>
              <a:pPr>
                <a:defRPr/>
              </a:pPr>
              <a:t>6</a:t>
            </a:fld>
            <a:endParaRPr lang="en-US"/>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4"/>
          <p:cNvSpPr txBox="1">
            <a:spLocks noChangeArrowheads="1"/>
          </p:cNvSpPr>
          <p:nvPr/>
        </p:nvSpPr>
        <p:spPr bwMode="auto">
          <a:xfrm>
            <a:off x="0" y="0"/>
            <a:ext cx="9144000" cy="1262063"/>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800" b="1" u="sng" dirty="0">
                <a:solidFill>
                  <a:srgbClr val="0000FF"/>
                </a:solidFill>
              </a:rPr>
              <a:t>C++ </a:t>
            </a:r>
            <a:r>
              <a:rPr lang="en-US" sz="2800" b="1" u="sng" dirty="0" smtClean="0">
                <a:solidFill>
                  <a:srgbClr val="0000FF"/>
                </a:solidFill>
              </a:rPr>
              <a:t>String </a:t>
            </a:r>
            <a:r>
              <a:rPr lang="en-US" sz="2800" b="1" u="sng" dirty="0">
                <a:solidFill>
                  <a:srgbClr val="0000FF"/>
                </a:solidFill>
              </a:rPr>
              <a:t>Class</a:t>
            </a:r>
          </a:p>
          <a:p>
            <a:pPr>
              <a:lnSpc>
                <a:spcPct val="100000"/>
              </a:lnSpc>
              <a:spcBef>
                <a:spcPct val="0"/>
              </a:spcBef>
              <a:tabLst>
                <a:tab pos="465138" algn="l"/>
              </a:tabLst>
            </a:pPr>
            <a:r>
              <a:rPr lang="en-US" sz="2400" dirty="0"/>
              <a:t>Recall that we are opting to spend most of our time using the </a:t>
            </a:r>
            <a:r>
              <a:rPr lang="en-US" sz="2400" b="1" u="sng" dirty="0">
                <a:solidFill>
                  <a:srgbClr val="0000FF"/>
                </a:solidFill>
              </a:rPr>
              <a:t>C++ </a:t>
            </a:r>
            <a:r>
              <a:rPr lang="en-US" sz="2400" b="1" u="sng" dirty="0" smtClean="0">
                <a:solidFill>
                  <a:srgbClr val="0000FF"/>
                </a:solidFill>
              </a:rPr>
              <a:t>string </a:t>
            </a:r>
            <a:r>
              <a:rPr lang="en-US" sz="2400" b="1" u="sng" dirty="0">
                <a:solidFill>
                  <a:srgbClr val="0000FF"/>
                </a:solidFill>
              </a:rPr>
              <a:t>class</a:t>
            </a:r>
            <a:r>
              <a:rPr lang="en-US" sz="2400" dirty="0"/>
              <a:t> rather than </a:t>
            </a:r>
            <a:r>
              <a:rPr lang="en-US" sz="2400" b="1" u="sng" dirty="0">
                <a:solidFill>
                  <a:srgbClr val="0000FF"/>
                </a:solidFill>
              </a:rPr>
              <a:t>C-style strings </a:t>
            </a:r>
            <a:r>
              <a:rPr lang="en-US" sz="2400" dirty="0"/>
              <a:t>(character arrays).  Why?</a:t>
            </a:r>
          </a:p>
        </p:txBody>
      </p:sp>
      <p:sp>
        <p:nvSpPr>
          <p:cNvPr id="13" name="Slide Number Placeholder 12"/>
          <p:cNvSpPr>
            <a:spLocks noGrp="1"/>
          </p:cNvSpPr>
          <p:nvPr>
            <p:ph type="sldNum" sz="quarter" idx="12"/>
          </p:nvPr>
        </p:nvSpPr>
        <p:spPr/>
        <p:txBody>
          <a:bodyPr/>
          <a:lstStyle/>
          <a:p>
            <a:pPr>
              <a:defRPr/>
            </a:pPr>
            <a:fld id="{23C52B94-0CA8-4A9F-8FFF-7E83ABBA3C29}" type="slidenum">
              <a:rPr lang="en-US" smtClean="0"/>
              <a:pPr>
                <a:defRPr/>
              </a:pPr>
              <a:t>7</a:t>
            </a:fld>
            <a:endParaRPr lang="en-US"/>
          </a:p>
        </p:txBody>
      </p:sp>
      <p:sp>
        <p:nvSpPr>
          <p:cNvPr id="8196" name="Text Box 4"/>
          <p:cNvSpPr txBox="1">
            <a:spLocks noChangeArrowheads="1"/>
          </p:cNvSpPr>
          <p:nvPr/>
        </p:nvSpPr>
        <p:spPr bwMode="auto">
          <a:xfrm>
            <a:off x="0" y="1595438"/>
            <a:ext cx="9144000" cy="3846512"/>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tabLst>
                <a:tab pos="465138" algn="l"/>
              </a:tabLst>
            </a:pPr>
            <a:r>
              <a:rPr lang="en-US" sz="2800" b="1" u="sng" dirty="0">
                <a:solidFill>
                  <a:srgbClr val="0000FF"/>
                </a:solidFill>
              </a:rPr>
              <a:t>Advantages of C++ Strings</a:t>
            </a:r>
            <a:r>
              <a:rPr lang="en-US" sz="2800" u="sng" dirty="0">
                <a:solidFill>
                  <a:srgbClr val="0000FF"/>
                </a:solidFill>
              </a:rPr>
              <a:t>:</a:t>
            </a:r>
          </a:p>
          <a:p>
            <a:pPr marL="231775" indent="-231775">
              <a:lnSpc>
                <a:spcPct val="100000"/>
              </a:lnSpc>
              <a:spcBef>
                <a:spcPct val="0"/>
              </a:spcBef>
              <a:buFont typeface="Arial" pitchFamily="34" charset="0"/>
              <a:buChar char="•"/>
              <a:tabLst>
                <a:tab pos="465138" algn="l"/>
              </a:tabLst>
            </a:pPr>
            <a:r>
              <a:rPr lang="en-US" sz="2400" dirty="0"/>
              <a:t>C++ strings do not need brackets for single strings</a:t>
            </a:r>
          </a:p>
          <a:p>
            <a:pPr marL="231775" indent="-231775">
              <a:lnSpc>
                <a:spcPct val="100000"/>
              </a:lnSpc>
              <a:spcBef>
                <a:spcPct val="0"/>
              </a:spcBef>
              <a:buFont typeface="Arial" pitchFamily="34" charset="0"/>
              <a:buChar char="•"/>
              <a:tabLst>
                <a:tab pos="465138" algn="l"/>
              </a:tabLst>
            </a:pPr>
            <a:r>
              <a:rPr lang="en-US" sz="2400" dirty="0"/>
              <a:t>The size of C++ strings does not need to be specified, so we do not need to worry about exceeding the string size.  C++ determines the string size and expands memory to accommodate the strings.</a:t>
            </a:r>
          </a:p>
          <a:p>
            <a:pPr marL="231775" indent="-231775">
              <a:lnSpc>
                <a:spcPct val="100000"/>
              </a:lnSpc>
              <a:spcBef>
                <a:spcPct val="0"/>
              </a:spcBef>
              <a:buFont typeface="Arial" pitchFamily="34" charset="0"/>
              <a:buChar char="•"/>
              <a:tabLst>
                <a:tab pos="465138" algn="l"/>
              </a:tabLst>
            </a:pPr>
            <a:r>
              <a:rPr lang="en-US" sz="2400" dirty="0"/>
              <a:t>C++ strings allow the use of operators to perform string operations (such as + to join two strings together)</a:t>
            </a:r>
          </a:p>
          <a:p>
            <a:pPr marL="231775" indent="-231775">
              <a:lnSpc>
                <a:spcPct val="100000"/>
              </a:lnSpc>
              <a:spcBef>
                <a:spcPct val="0"/>
              </a:spcBef>
              <a:buFont typeface="Arial" pitchFamily="34" charset="0"/>
              <a:buChar char="•"/>
              <a:tabLst>
                <a:tab pos="465138" algn="l"/>
              </a:tabLst>
            </a:pPr>
            <a:r>
              <a:rPr lang="en-US" sz="2400" dirty="0"/>
              <a:t>C++ strings do not require the null character (\0) at the end of a string.</a:t>
            </a:r>
          </a:p>
          <a:p>
            <a:pPr marL="231775" indent="-231775">
              <a:lnSpc>
                <a:spcPct val="100000"/>
              </a:lnSpc>
              <a:spcBef>
                <a:spcPct val="0"/>
              </a:spcBef>
              <a:buFont typeface="Arial" pitchFamily="34" charset="0"/>
              <a:buChar char="•"/>
              <a:tabLst>
                <a:tab pos="465138" algn="l"/>
              </a:tabLst>
            </a:pPr>
            <a:r>
              <a:rPr lang="en-US" sz="2400" dirty="0"/>
              <a:t>It is safer to use C++ strings (no worry of crashing computer if a string is too long).</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pPr>
              <a:defRPr/>
            </a:pPr>
            <a:fld id="{057203E4-7683-4B4E-B580-D0A8E21BBD1B}" type="slidenum">
              <a:rPr lang="en-US" smtClean="0"/>
              <a:pPr>
                <a:defRPr/>
              </a:pPr>
              <a:t>8</a:t>
            </a:fld>
            <a:endParaRPr lang="en-US"/>
          </a:p>
        </p:txBody>
      </p:sp>
      <p:sp>
        <p:nvSpPr>
          <p:cNvPr id="9219" name="Text Box 4"/>
          <p:cNvSpPr txBox="1">
            <a:spLocks noChangeArrowheads="1"/>
          </p:cNvSpPr>
          <p:nvPr/>
        </p:nvSpPr>
        <p:spPr bwMode="auto">
          <a:xfrm>
            <a:off x="0" y="0"/>
            <a:ext cx="9144000" cy="2000548"/>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tabLst>
                <a:tab pos="465138" algn="l"/>
              </a:tabLst>
            </a:pPr>
            <a:r>
              <a:rPr lang="en-US" sz="2800" b="1" u="sng" dirty="0">
                <a:solidFill>
                  <a:srgbClr val="0000FF"/>
                </a:solidFill>
              </a:rPr>
              <a:t>Advantages of C-style strings (character arrays):</a:t>
            </a:r>
          </a:p>
          <a:p>
            <a:pPr marL="231775" indent="-231775">
              <a:lnSpc>
                <a:spcPct val="100000"/>
              </a:lnSpc>
              <a:spcBef>
                <a:spcPct val="0"/>
              </a:spcBef>
              <a:buFont typeface="Arial" pitchFamily="34" charset="0"/>
              <a:buChar char="•"/>
              <a:tabLst>
                <a:tab pos="465138" algn="l"/>
              </a:tabLst>
            </a:pPr>
            <a:r>
              <a:rPr lang="en-US" sz="2400" dirty="0"/>
              <a:t>Programs using C-style strings are probably faster. </a:t>
            </a:r>
          </a:p>
          <a:p>
            <a:pPr marL="231775" indent="-231775">
              <a:lnSpc>
                <a:spcPct val="100000"/>
              </a:lnSpc>
              <a:spcBef>
                <a:spcPct val="0"/>
              </a:spcBef>
              <a:buFont typeface="Arial" pitchFamily="34" charset="0"/>
              <a:buChar char="•"/>
              <a:tabLst>
                <a:tab pos="465138" algn="l"/>
              </a:tabLst>
            </a:pPr>
            <a:r>
              <a:rPr lang="en-US" sz="2400" dirty="0"/>
              <a:t>Some functions may require C-style strings so if we are using C++ strings, we may have to convert them to C-style strings.  Recall that </a:t>
            </a:r>
            <a:r>
              <a:rPr lang="en-US" sz="2400" dirty="0" smtClean="0"/>
              <a:t>some compilers require this </a:t>
            </a:r>
            <a:r>
              <a:rPr lang="en-US" sz="2400" dirty="0"/>
              <a:t>when using variable names for data files. </a:t>
            </a:r>
          </a:p>
        </p:txBody>
      </p:sp>
      <p:sp>
        <p:nvSpPr>
          <p:cNvPr id="9220" name="Text Box 4"/>
          <p:cNvSpPr txBox="1">
            <a:spLocks noChangeArrowheads="1"/>
          </p:cNvSpPr>
          <p:nvPr/>
        </p:nvSpPr>
        <p:spPr bwMode="auto">
          <a:xfrm>
            <a:off x="493713" y="2200275"/>
            <a:ext cx="7968116" cy="4413516"/>
          </a:xfrm>
          <a:prstGeom prst="rect">
            <a:avLst/>
          </a:prstGeom>
          <a:noFill/>
          <a:ln w="28575">
            <a:solidFill>
              <a:schemeClr val="hlink"/>
            </a:solidFill>
            <a:miter lim="800000"/>
            <a:headEnd type="none" w="sm" len="sm"/>
            <a:tailEnd type="none" w="sm" len="sm"/>
          </a:ln>
        </p:spPr>
        <p:txBody>
          <a:bodyPr wrap="square">
            <a:spAutoFit/>
          </a:bodyPr>
          <a:lstStyle/>
          <a:p>
            <a:pPr>
              <a:tabLst>
                <a:tab pos="347663" algn="l"/>
                <a:tab pos="465138" algn="l"/>
              </a:tabLst>
            </a:pPr>
            <a:r>
              <a:rPr lang="en-US" sz="2600" b="1" dirty="0">
                <a:solidFill>
                  <a:schemeClr val="hlink"/>
                </a:solidFill>
              </a:rPr>
              <a:t>#include &lt;</a:t>
            </a:r>
            <a:r>
              <a:rPr lang="en-US" sz="2600" b="1" dirty="0" err="1">
                <a:solidFill>
                  <a:schemeClr val="hlink"/>
                </a:solidFill>
              </a:rPr>
              <a:t>iostream</a:t>
            </a:r>
            <a:r>
              <a:rPr lang="en-US" sz="2600" b="1" dirty="0">
                <a:solidFill>
                  <a:schemeClr val="hlink"/>
                </a:solidFill>
              </a:rPr>
              <a:t>&gt;</a:t>
            </a:r>
          </a:p>
          <a:p>
            <a:pPr>
              <a:tabLst>
                <a:tab pos="347663" algn="l"/>
                <a:tab pos="465138" algn="l"/>
              </a:tabLst>
            </a:pPr>
            <a:r>
              <a:rPr lang="en-US" sz="2600" b="1" dirty="0">
                <a:solidFill>
                  <a:schemeClr val="hlink"/>
                </a:solidFill>
              </a:rPr>
              <a:t>#include &lt;</a:t>
            </a:r>
            <a:r>
              <a:rPr lang="en-US" sz="2600" b="1" dirty="0" err="1">
                <a:solidFill>
                  <a:schemeClr val="hlink"/>
                </a:solidFill>
              </a:rPr>
              <a:t>fstream</a:t>
            </a:r>
            <a:r>
              <a:rPr lang="en-US" sz="2600" b="1" dirty="0" smtClean="0">
                <a:solidFill>
                  <a:schemeClr val="hlink"/>
                </a:solidFill>
              </a:rPr>
              <a:t>&gt;     </a:t>
            </a:r>
            <a:r>
              <a:rPr lang="en-US" sz="2600" b="1" dirty="0" smtClean="0">
                <a:solidFill>
                  <a:srgbClr val="008000"/>
                </a:solidFill>
              </a:rPr>
              <a:t>// uses of C-strings for filenames</a:t>
            </a:r>
            <a:endParaRPr lang="en-US" sz="2600" b="1" dirty="0">
              <a:solidFill>
                <a:srgbClr val="008000"/>
              </a:solidFill>
            </a:endParaRPr>
          </a:p>
          <a:p>
            <a:pPr>
              <a:tabLst>
                <a:tab pos="347663" algn="l"/>
                <a:tab pos="465138" algn="l"/>
              </a:tabLst>
            </a:pPr>
            <a:r>
              <a:rPr lang="en-US" sz="2600" b="1" dirty="0">
                <a:solidFill>
                  <a:schemeClr val="hlink"/>
                </a:solidFill>
              </a:rPr>
              <a:t>#include &lt;string</a:t>
            </a:r>
            <a:r>
              <a:rPr lang="en-US" sz="2600" b="1" dirty="0" smtClean="0">
                <a:solidFill>
                  <a:schemeClr val="hlink"/>
                </a:solidFill>
              </a:rPr>
              <a:t>&gt;</a:t>
            </a:r>
            <a:endParaRPr lang="en-US" sz="2600" b="1" dirty="0">
              <a:solidFill>
                <a:schemeClr val="hlink"/>
              </a:solidFill>
            </a:endParaRPr>
          </a:p>
          <a:p>
            <a:pPr>
              <a:tabLst>
                <a:tab pos="347663" algn="l"/>
                <a:tab pos="465138" algn="l"/>
              </a:tabLst>
            </a:pPr>
            <a:r>
              <a:rPr lang="en-US" sz="2600" b="1" dirty="0">
                <a:solidFill>
                  <a:schemeClr val="hlink"/>
                </a:solidFill>
              </a:rPr>
              <a:t>using namespace std;</a:t>
            </a:r>
          </a:p>
          <a:p>
            <a:pPr>
              <a:tabLst>
                <a:tab pos="347663" algn="l"/>
                <a:tab pos="465138" algn="l"/>
              </a:tabLst>
            </a:pPr>
            <a:r>
              <a:rPr lang="en-US" sz="2600" b="1" dirty="0" err="1">
                <a:solidFill>
                  <a:schemeClr val="hlink"/>
                </a:solidFill>
              </a:rPr>
              <a:t>int</a:t>
            </a:r>
            <a:r>
              <a:rPr lang="en-US" sz="2600" b="1" dirty="0">
                <a:solidFill>
                  <a:schemeClr val="hlink"/>
                </a:solidFill>
              </a:rPr>
              <a:t> main()</a:t>
            </a:r>
          </a:p>
          <a:p>
            <a:pPr>
              <a:tabLst>
                <a:tab pos="347663" algn="l"/>
                <a:tab pos="465138" algn="l"/>
              </a:tabLst>
            </a:pPr>
            <a:r>
              <a:rPr lang="en-US" sz="2600" b="1" dirty="0">
                <a:solidFill>
                  <a:schemeClr val="hlink"/>
                </a:solidFill>
              </a:rPr>
              <a:t>{   string </a:t>
            </a:r>
            <a:r>
              <a:rPr lang="en-US" sz="2600" b="1" dirty="0">
                <a:solidFill>
                  <a:srgbClr val="FF0000"/>
                </a:solidFill>
              </a:rPr>
              <a:t>File1</a:t>
            </a:r>
            <a:r>
              <a:rPr lang="en-US" sz="2600" b="1" dirty="0" smtClean="0">
                <a:solidFill>
                  <a:schemeClr val="hlink"/>
                </a:solidFill>
              </a:rPr>
              <a:t>;    </a:t>
            </a:r>
            <a:r>
              <a:rPr lang="en-US" sz="2600" b="1" dirty="0" smtClean="0">
                <a:solidFill>
                  <a:srgbClr val="008000"/>
                </a:solidFill>
              </a:rPr>
              <a:t>//C++ string</a:t>
            </a:r>
            <a:endParaRPr lang="en-US" sz="2600" b="1" dirty="0">
              <a:solidFill>
                <a:srgbClr val="008000"/>
              </a:solidFill>
            </a:endParaRPr>
          </a:p>
          <a:p>
            <a:pPr>
              <a:tabLst>
                <a:tab pos="347663" algn="l"/>
                <a:tab pos="465138" algn="l"/>
              </a:tabLst>
            </a:pPr>
            <a:r>
              <a:rPr lang="en-US" sz="2600" b="1" dirty="0">
                <a:solidFill>
                  <a:schemeClr val="hlink"/>
                </a:solidFill>
              </a:rPr>
              <a:t>    </a:t>
            </a:r>
            <a:r>
              <a:rPr lang="en-US" sz="2600" b="1" dirty="0" err="1">
                <a:solidFill>
                  <a:schemeClr val="hlink"/>
                </a:solidFill>
              </a:rPr>
              <a:t>cout</a:t>
            </a:r>
            <a:r>
              <a:rPr lang="en-US" sz="2600" b="1" dirty="0">
                <a:solidFill>
                  <a:schemeClr val="hlink"/>
                </a:solidFill>
              </a:rPr>
              <a:t> &lt;&lt; "Please enter name of file: " ;</a:t>
            </a:r>
          </a:p>
          <a:p>
            <a:pPr>
              <a:tabLst>
                <a:tab pos="347663" algn="l"/>
                <a:tab pos="465138" algn="l"/>
              </a:tabLst>
            </a:pPr>
            <a:r>
              <a:rPr lang="en-US" sz="2600" b="1" dirty="0">
                <a:solidFill>
                  <a:schemeClr val="hlink"/>
                </a:solidFill>
              </a:rPr>
              <a:t>    </a:t>
            </a:r>
            <a:r>
              <a:rPr lang="en-US" sz="2600" b="1" dirty="0" err="1">
                <a:solidFill>
                  <a:schemeClr val="hlink"/>
                </a:solidFill>
              </a:rPr>
              <a:t>cin</a:t>
            </a:r>
            <a:r>
              <a:rPr lang="en-US" sz="2600" b="1" dirty="0">
                <a:solidFill>
                  <a:schemeClr val="hlink"/>
                </a:solidFill>
              </a:rPr>
              <a:t> &gt;&gt; </a:t>
            </a:r>
            <a:r>
              <a:rPr lang="en-US" sz="2600" b="1" dirty="0">
                <a:solidFill>
                  <a:srgbClr val="FF0000"/>
                </a:solidFill>
              </a:rPr>
              <a:t>File1</a:t>
            </a:r>
            <a:r>
              <a:rPr lang="en-US" sz="2600" b="1" dirty="0">
                <a:solidFill>
                  <a:schemeClr val="hlink"/>
                </a:solidFill>
              </a:rPr>
              <a:t>;</a:t>
            </a:r>
          </a:p>
          <a:p>
            <a:pPr>
              <a:tabLst>
                <a:tab pos="347663" algn="l"/>
                <a:tab pos="465138" algn="l"/>
              </a:tabLst>
            </a:pPr>
            <a:r>
              <a:rPr lang="en-US" sz="2600" b="1" dirty="0">
                <a:solidFill>
                  <a:schemeClr val="hlink"/>
                </a:solidFill>
              </a:rPr>
              <a:t>    double number;</a:t>
            </a:r>
          </a:p>
          <a:p>
            <a:pPr>
              <a:tabLst>
                <a:tab pos="347663" algn="l"/>
                <a:tab pos="465138" algn="l"/>
              </a:tabLst>
            </a:pPr>
            <a:r>
              <a:rPr lang="en-US" sz="2600" b="1" dirty="0">
                <a:solidFill>
                  <a:schemeClr val="hlink"/>
                </a:solidFill>
              </a:rPr>
              <a:t>    </a:t>
            </a:r>
            <a:r>
              <a:rPr lang="en-US" sz="2600" b="1" dirty="0" err="1">
                <a:solidFill>
                  <a:schemeClr val="hlink"/>
                </a:solidFill>
              </a:rPr>
              <a:t>ifstream</a:t>
            </a:r>
            <a:r>
              <a:rPr lang="en-US" sz="2600" b="1" dirty="0">
                <a:solidFill>
                  <a:schemeClr val="hlink"/>
                </a:solidFill>
              </a:rPr>
              <a:t> </a:t>
            </a:r>
            <a:r>
              <a:rPr lang="en-US" sz="2600" b="1" dirty="0" err="1">
                <a:solidFill>
                  <a:schemeClr val="hlink"/>
                </a:solidFill>
              </a:rPr>
              <a:t>Infile</a:t>
            </a:r>
            <a:r>
              <a:rPr lang="en-US" sz="2600" b="1" dirty="0">
                <a:solidFill>
                  <a:schemeClr val="hlink"/>
                </a:solidFill>
              </a:rPr>
              <a:t>(</a:t>
            </a:r>
            <a:r>
              <a:rPr lang="en-US" sz="2600" b="1" dirty="0">
                <a:solidFill>
                  <a:srgbClr val="FF0000"/>
                </a:solidFill>
              </a:rPr>
              <a:t>File1.c_str()</a:t>
            </a:r>
            <a:r>
              <a:rPr lang="en-US" sz="2600" b="1" dirty="0">
                <a:solidFill>
                  <a:schemeClr val="hlink"/>
                </a:solidFill>
              </a:rPr>
              <a:t>); </a:t>
            </a:r>
            <a:r>
              <a:rPr lang="en-US" sz="2600" b="1" dirty="0" smtClean="0">
                <a:solidFill>
                  <a:schemeClr val="hlink"/>
                </a:solidFill>
              </a:rPr>
              <a:t>  </a:t>
            </a:r>
            <a:r>
              <a:rPr lang="en-US" sz="2600" b="1" dirty="0" smtClean="0">
                <a:solidFill>
                  <a:srgbClr val="008000"/>
                </a:solidFill>
              </a:rPr>
              <a:t>// </a:t>
            </a:r>
            <a:r>
              <a:rPr lang="en-US" sz="2600" b="1" dirty="0">
                <a:solidFill>
                  <a:srgbClr val="008000"/>
                </a:solidFill>
              </a:rPr>
              <a:t>convert to C-string</a:t>
            </a:r>
          </a:p>
          <a:p>
            <a:pPr>
              <a:tabLst>
                <a:tab pos="347663" algn="l"/>
                <a:tab pos="465138" algn="l"/>
              </a:tabLst>
            </a:pPr>
            <a:r>
              <a:rPr lang="en-US" sz="2600" b="1" dirty="0">
                <a:solidFill>
                  <a:schemeClr val="hlink"/>
                </a:solidFill>
              </a:rPr>
              <a:t>    …</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4"/>
          <p:cNvSpPr txBox="1">
            <a:spLocks noChangeArrowheads="1"/>
          </p:cNvSpPr>
          <p:nvPr/>
        </p:nvSpPr>
        <p:spPr bwMode="auto">
          <a:xfrm>
            <a:off x="0" y="0"/>
            <a:ext cx="9144000" cy="1938992"/>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400" b="1" u="sng" dirty="0">
                <a:solidFill>
                  <a:srgbClr val="0000FF"/>
                </a:solidFill>
              </a:rPr>
              <a:t>Classes</a:t>
            </a:r>
          </a:p>
          <a:p>
            <a:pPr>
              <a:lnSpc>
                <a:spcPct val="100000"/>
              </a:lnSpc>
              <a:spcBef>
                <a:spcPct val="0"/>
              </a:spcBef>
              <a:tabLst>
                <a:tab pos="465138" algn="l"/>
              </a:tabLst>
            </a:pPr>
            <a:r>
              <a:rPr lang="en-US" sz="2400" dirty="0"/>
              <a:t>We will cover </a:t>
            </a:r>
            <a:r>
              <a:rPr lang="en-US" sz="2400" b="1" i="1" dirty="0">
                <a:solidFill>
                  <a:srgbClr val="0000FF"/>
                </a:solidFill>
              </a:rPr>
              <a:t>classes</a:t>
            </a:r>
            <a:r>
              <a:rPr lang="en-US" sz="2400" dirty="0"/>
              <a:t> in more detail soon, but we can use a class without being too concerned about the details of how it is written.   However, let’s review some simple class terminology introduced earlier </a:t>
            </a:r>
            <a:r>
              <a:rPr lang="en-US" sz="2400" dirty="0" smtClean="0"/>
              <a:t>where </a:t>
            </a:r>
            <a:r>
              <a:rPr lang="en-US" sz="2400" dirty="0"/>
              <a:t>we used the </a:t>
            </a:r>
            <a:r>
              <a:rPr lang="en-US" sz="2400" b="1" u="sng" dirty="0" err="1">
                <a:solidFill>
                  <a:srgbClr val="0000FF"/>
                </a:solidFill>
              </a:rPr>
              <a:t>fstream</a:t>
            </a:r>
            <a:r>
              <a:rPr lang="en-US" sz="2400" b="1" u="sng" dirty="0">
                <a:solidFill>
                  <a:srgbClr val="0000FF"/>
                </a:solidFill>
              </a:rPr>
              <a:t> class </a:t>
            </a:r>
            <a:r>
              <a:rPr lang="en-US" sz="2400" dirty="0"/>
              <a:t>when working with files</a:t>
            </a:r>
            <a:r>
              <a:rPr lang="en-US" sz="2400" dirty="0" smtClean="0"/>
              <a:t>.</a:t>
            </a:r>
            <a:endParaRPr lang="en-US" sz="2400" dirty="0"/>
          </a:p>
        </p:txBody>
      </p:sp>
      <p:sp>
        <p:nvSpPr>
          <p:cNvPr id="13" name="Slide Number Placeholder 12"/>
          <p:cNvSpPr>
            <a:spLocks noGrp="1"/>
          </p:cNvSpPr>
          <p:nvPr>
            <p:ph type="sldNum" sz="quarter" idx="12"/>
          </p:nvPr>
        </p:nvSpPr>
        <p:spPr/>
        <p:txBody>
          <a:bodyPr/>
          <a:lstStyle/>
          <a:p>
            <a:pPr>
              <a:defRPr/>
            </a:pPr>
            <a:fld id="{03C25CE5-69B7-4C2E-A4C4-6F3EA539C5B1}" type="slidenum">
              <a:rPr lang="en-US" smtClean="0"/>
              <a:pPr>
                <a:defRPr/>
              </a:pPr>
              <a:t>9</a:t>
            </a:fld>
            <a:endParaRPr lang="en-US"/>
          </a:p>
        </p:txBody>
      </p:sp>
      <p:sp>
        <p:nvSpPr>
          <p:cNvPr id="10244" name="Text Box 4"/>
          <p:cNvSpPr txBox="1">
            <a:spLocks noChangeArrowheads="1"/>
          </p:cNvSpPr>
          <p:nvPr/>
        </p:nvSpPr>
        <p:spPr bwMode="auto">
          <a:xfrm>
            <a:off x="0" y="2278063"/>
            <a:ext cx="9144000" cy="1939925"/>
          </a:xfrm>
          <a:prstGeom prst="rect">
            <a:avLst/>
          </a:prstGeom>
          <a:noFill/>
          <a:ln w="12700">
            <a:noFill/>
            <a:miter lim="800000"/>
            <a:headEnd type="none" w="sm" len="sm"/>
            <a:tailEnd type="none" w="sm" len="sm"/>
          </a:ln>
        </p:spPr>
        <p:txBody>
          <a:bodyPr>
            <a:spAutoFit/>
          </a:bodyPr>
          <a:lstStyle/>
          <a:p>
            <a:pPr marL="231775" indent="-231775">
              <a:lnSpc>
                <a:spcPct val="100000"/>
              </a:lnSpc>
              <a:spcBef>
                <a:spcPct val="0"/>
              </a:spcBef>
              <a:buFont typeface="Arial" pitchFamily="34" charset="0"/>
              <a:buChar char="•"/>
              <a:tabLst>
                <a:tab pos="231775" algn="l"/>
                <a:tab pos="465138" algn="l"/>
              </a:tabLst>
            </a:pPr>
            <a:r>
              <a:rPr lang="en-US" sz="2400" dirty="0"/>
              <a:t>Items declared in classes are referred to as </a:t>
            </a:r>
            <a:r>
              <a:rPr lang="en-US" sz="2400" b="1" u="sng" dirty="0">
                <a:solidFill>
                  <a:srgbClr val="FF0000"/>
                </a:solidFill>
              </a:rPr>
              <a:t>objects</a:t>
            </a:r>
            <a:r>
              <a:rPr lang="en-US" sz="2400" dirty="0"/>
              <a:t>.</a:t>
            </a:r>
          </a:p>
          <a:p>
            <a:pPr marL="231775" indent="-231775">
              <a:lnSpc>
                <a:spcPct val="100000"/>
              </a:lnSpc>
              <a:spcBef>
                <a:spcPct val="0"/>
              </a:spcBef>
              <a:buFont typeface="Arial" pitchFamily="34" charset="0"/>
              <a:buChar char="•"/>
              <a:tabLst>
                <a:tab pos="231775" algn="l"/>
                <a:tab pos="465138" algn="l"/>
              </a:tabLst>
            </a:pPr>
            <a:r>
              <a:rPr lang="en-US" sz="2400" dirty="0"/>
              <a:t>Many class functions (called </a:t>
            </a:r>
            <a:r>
              <a:rPr lang="en-US" sz="2400" b="1" u="sng" dirty="0">
                <a:solidFill>
                  <a:srgbClr val="FF0000"/>
                </a:solidFill>
              </a:rPr>
              <a:t>member functions</a:t>
            </a:r>
            <a:r>
              <a:rPr lang="en-US" sz="2400" dirty="0"/>
              <a:t>) required the use of </a:t>
            </a:r>
            <a:r>
              <a:rPr lang="en-US" sz="2400" b="1" u="sng" dirty="0">
                <a:solidFill>
                  <a:srgbClr val="FF0000"/>
                </a:solidFill>
              </a:rPr>
              <a:t>dot notation</a:t>
            </a:r>
            <a:r>
              <a:rPr lang="en-US" sz="2400" dirty="0"/>
              <a:t>.</a:t>
            </a:r>
          </a:p>
          <a:p>
            <a:pPr marL="231775" indent="-231775">
              <a:lnSpc>
                <a:spcPct val="100000"/>
              </a:lnSpc>
              <a:spcBef>
                <a:spcPct val="0"/>
              </a:spcBef>
              <a:buFont typeface="Arial" pitchFamily="34" charset="0"/>
              <a:buChar char="•"/>
              <a:tabLst>
                <a:tab pos="231775" algn="l"/>
                <a:tab pos="465138" algn="l"/>
              </a:tabLst>
            </a:pPr>
            <a:r>
              <a:rPr lang="en-US" sz="2400" dirty="0"/>
              <a:t>Classes may define their own </a:t>
            </a:r>
            <a:r>
              <a:rPr lang="en-US" sz="2400" b="1" u="sng" dirty="0">
                <a:solidFill>
                  <a:srgbClr val="FF0000"/>
                </a:solidFill>
              </a:rPr>
              <a:t>operators</a:t>
            </a:r>
            <a:r>
              <a:rPr lang="en-US" sz="2400" dirty="0"/>
              <a:t> or redefine (overload) common operators.</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3087</TotalTime>
  <Pages>28</Pages>
  <Words>2151</Words>
  <Application>Microsoft Office PowerPoint</Application>
  <PresentationFormat>On-screen Show (4:3)</PresentationFormat>
  <Paragraphs>497</Paragraphs>
  <Slides>30</Slides>
  <Notes>30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Character Arrays (C-strings)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Making</dc:title>
  <dc:subject>chapter 5</dc:subject>
  <dc:creator>Ralph F. Tomlinson</dc:creator>
  <cp:lastModifiedBy>Paul Gordy</cp:lastModifiedBy>
  <cp:revision>351</cp:revision>
  <cp:lastPrinted>2014-11-13T16:18:55Z</cp:lastPrinted>
  <dcterms:created xsi:type="dcterms:W3CDTF">1995-09-20T05:50:46Z</dcterms:created>
  <dcterms:modified xsi:type="dcterms:W3CDTF">2014-11-13T15:41:45Z</dcterms:modified>
</cp:coreProperties>
</file>